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58" r:id="rId4"/>
    <p:sldId id="259" r:id="rId5"/>
    <p:sldId id="260" r:id="rId6"/>
    <p:sldId id="265" r:id="rId7"/>
    <p:sldId id="266" r:id="rId8"/>
    <p:sldId id="267" r:id="rId9"/>
    <p:sldId id="261" r:id="rId10"/>
    <p:sldId id="263" r:id="rId11"/>
    <p:sldId id="262"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97" autoAdjust="0"/>
    <p:restoredTop sz="94660"/>
  </p:normalViewPr>
  <p:slideViewPr>
    <p:cSldViewPr snapToGrid="0">
      <p:cViewPr varScale="1">
        <p:scale>
          <a:sx n="107" d="100"/>
          <a:sy n="107" d="100"/>
        </p:scale>
        <p:origin x="69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l Rabb" userId="3edf06299a4717ec" providerId="LiveId" clId="{227FAB29-09CC-4C77-AC55-845B19468DFC}"/>
    <pc:docChg chg="custSel addSld modSld">
      <pc:chgData name="Kal Rabb" userId="3edf06299a4717ec" providerId="LiveId" clId="{227FAB29-09CC-4C77-AC55-845B19468DFC}" dt="2020-08-09T12:43:19.800" v="398" actId="1035"/>
      <pc:docMkLst>
        <pc:docMk/>
      </pc:docMkLst>
      <pc:sldChg chg="addSp delSp modSp new mod modClrScheme chgLayout">
        <pc:chgData name="Kal Rabb" userId="3edf06299a4717ec" providerId="LiveId" clId="{227FAB29-09CC-4C77-AC55-845B19468DFC}" dt="2020-08-09T12:43:19.800" v="398" actId="1035"/>
        <pc:sldMkLst>
          <pc:docMk/>
          <pc:sldMk cId="2054078611" sldId="262"/>
        </pc:sldMkLst>
        <pc:spChg chg="del mod ord">
          <ac:chgData name="Kal Rabb" userId="3edf06299a4717ec" providerId="LiveId" clId="{227FAB29-09CC-4C77-AC55-845B19468DFC}" dt="2020-08-09T12:35:26.765" v="1" actId="700"/>
          <ac:spMkLst>
            <pc:docMk/>
            <pc:sldMk cId="2054078611" sldId="262"/>
            <ac:spMk id="2" creationId="{4E9CAD78-6085-4CE9-A425-23ADC4AFA2E5}"/>
          </ac:spMkLst>
        </pc:spChg>
        <pc:spChg chg="del">
          <ac:chgData name="Kal Rabb" userId="3edf06299a4717ec" providerId="LiveId" clId="{227FAB29-09CC-4C77-AC55-845B19468DFC}" dt="2020-08-09T12:35:26.765" v="1" actId="700"/>
          <ac:spMkLst>
            <pc:docMk/>
            <pc:sldMk cId="2054078611" sldId="262"/>
            <ac:spMk id="3" creationId="{738FAC48-2F81-47BD-BCFD-22724939D504}"/>
          </ac:spMkLst>
        </pc:spChg>
        <pc:spChg chg="add mod ord">
          <ac:chgData name="Kal Rabb" userId="3edf06299a4717ec" providerId="LiveId" clId="{227FAB29-09CC-4C77-AC55-845B19468DFC}" dt="2020-08-09T12:38:07.764" v="114" actId="5793"/>
          <ac:spMkLst>
            <pc:docMk/>
            <pc:sldMk cId="2054078611" sldId="262"/>
            <ac:spMk id="4" creationId="{AD9F178A-F707-477D-8270-60BC05CC50F7}"/>
          </ac:spMkLst>
        </pc:spChg>
        <pc:spChg chg="add mod">
          <ac:chgData name="Kal Rabb" userId="3edf06299a4717ec" providerId="LiveId" clId="{227FAB29-09CC-4C77-AC55-845B19468DFC}" dt="2020-08-09T12:36:13.794" v="37" actId="20577"/>
          <ac:spMkLst>
            <pc:docMk/>
            <pc:sldMk cId="2054078611" sldId="262"/>
            <ac:spMk id="5" creationId="{ADE2DA28-B5E2-43AD-8F7C-DB28FF13BBC6}"/>
          </ac:spMkLst>
        </pc:spChg>
        <pc:spChg chg="add mod">
          <ac:chgData name="Kal Rabb" userId="3edf06299a4717ec" providerId="LiveId" clId="{227FAB29-09CC-4C77-AC55-845B19468DFC}" dt="2020-08-09T12:36:42.784" v="86" actId="14100"/>
          <ac:spMkLst>
            <pc:docMk/>
            <pc:sldMk cId="2054078611" sldId="262"/>
            <ac:spMk id="7" creationId="{CA171FFE-D4AF-4755-8989-6E4C733FE3DC}"/>
          </ac:spMkLst>
        </pc:spChg>
        <pc:spChg chg="add mod">
          <ac:chgData name="Kal Rabb" userId="3edf06299a4717ec" providerId="LiveId" clId="{227FAB29-09CC-4C77-AC55-845B19468DFC}" dt="2020-08-09T12:38:15.581" v="115" actId="14100"/>
          <ac:spMkLst>
            <pc:docMk/>
            <pc:sldMk cId="2054078611" sldId="262"/>
            <ac:spMk id="9" creationId="{52D52559-4453-45A4-A0EB-A9D0C9E2D142}"/>
          </ac:spMkLst>
        </pc:spChg>
        <pc:spChg chg="add mod">
          <ac:chgData name="Kal Rabb" userId="3edf06299a4717ec" providerId="LiveId" clId="{227FAB29-09CC-4C77-AC55-845B19468DFC}" dt="2020-08-09T12:36:38.298" v="85" actId="14100"/>
          <ac:spMkLst>
            <pc:docMk/>
            <pc:sldMk cId="2054078611" sldId="262"/>
            <ac:spMk id="11" creationId="{13DB48FF-F72A-4EE4-968E-BCAEFEC2E7A3}"/>
          </ac:spMkLst>
        </pc:spChg>
        <pc:spChg chg="add mod">
          <ac:chgData name="Kal Rabb" userId="3edf06299a4717ec" providerId="LiveId" clId="{227FAB29-09CC-4C77-AC55-845B19468DFC}" dt="2020-08-09T12:39:44.349" v="218" actId="14100"/>
          <ac:spMkLst>
            <pc:docMk/>
            <pc:sldMk cId="2054078611" sldId="262"/>
            <ac:spMk id="12" creationId="{4CBDAB8A-9092-4756-8322-FF7EB1828785}"/>
          </ac:spMkLst>
        </pc:spChg>
        <pc:spChg chg="add mod">
          <ac:chgData name="Kal Rabb" userId="3edf06299a4717ec" providerId="LiveId" clId="{227FAB29-09CC-4C77-AC55-845B19468DFC}" dt="2020-08-09T12:41:17.169" v="270" actId="404"/>
          <ac:spMkLst>
            <pc:docMk/>
            <pc:sldMk cId="2054078611" sldId="262"/>
            <ac:spMk id="13" creationId="{DF517538-DAF9-4C66-AE96-0CA21C99B08F}"/>
          </ac:spMkLst>
        </pc:spChg>
        <pc:spChg chg="add mod">
          <ac:chgData name="Kal Rabb" userId="3edf06299a4717ec" providerId="LiveId" clId="{227FAB29-09CC-4C77-AC55-845B19468DFC}" dt="2020-08-09T12:42:27.252" v="326" actId="1076"/>
          <ac:spMkLst>
            <pc:docMk/>
            <pc:sldMk cId="2054078611" sldId="262"/>
            <ac:spMk id="15" creationId="{FB86137E-CE59-4A61-805D-B1E5428B6BCD}"/>
          </ac:spMkLst>
        </pc:spChg>
        <pc:spChg chg="add mod">
          <ac:chgData name="Kal Rabb" userId="3edf06299a4717ec" providerId="LiveId" clId="{227FAB29-09CC-4C77-AC55-845B19468DFC}" dt="2020-08-09T12:43:19.800" v="398" actId="1035"/>
          <ac:spMkLst>
            <pc:docMk/>
            <pc:sldMk cId="2054078611" sldId="262"/>
            <ac:spMk id="17" creationId="{3E1173A5-BBEA-4884-B288-B8E17B37672A}"/>
          </ac:spMkLst>
        </pc:spChg>
      </pc:sldChg>
    </pc:docChg>
  </pc:docChgLst>
  <pc:docChgLst>
    <pc:chgData name="Kal Rabb" userId="3edf06299a4717ec" providerId="LiveId" clId="{F43AB3AC-F390-4A35-B35B-6D4A904BE3B5}"/>
    <pc:docChg chg="addSld modSld">
      <pc:chgData name="Kal Rabb" userId="3edf06299a4717ec" providerId="LiveId" clId="{F43AB3AC-F390-4A35-B35B-6D4A904BE3B5}" dt="2020-05-25T14:11:40.527" v="848" actId="20577"/>
      <pc:docMkLst>
        <pc:docMk/>
      </pc:docMkLst>
      <pc:sldChg chg="modSp mod">
        <pc:chgData name="Kal Rabb" userId="3edf06299a4717ec" providerId="LiveId" clId="{F43AB3AC-F390-4A35-B35B-6D4A904BE3B5}" dt="2020-05-25T14:04:10.201" v="9" actId="15"/>
        <pc:sldMkLst>
          <pc:docMk/>
          <pc:sldMk cId="2515751140" sldId="257"/>
        </pc:sldMkLst>
        <pc:spChg chg="mod">
          <ac:chgData name="Kal Rabb" userId="3edf06299a4717ec" providerId="LiveId" clId="{F43AB3AC-F390-4A35-B35B-6D4A904BE3B5}" dt="2020-05-25T14:04:10.201" v="9" actId="15"/>
          <ac:spMkLst>
            <pc:docMk/>
            <pc:sldMk cId="2515751140" sldId="257"/>
            <ac:spMk id="3" creationId="{AFDEC95A-46B8-4EEA-8B8C-5E0A209C8EFC}"/>
          </ac:spMkLst>
        </pc:spChg>
      </pc:sldChg>
      <pc:sldChg chg="modSp new mod">
        <pc:chgData name="Kal Rabb" userId="3edf06299a4717ec" providerId="LiveId" clId="{F43AB3AC-F390-4A35-B35B-6D4A904BE3B5}" dt="2020-05-25T14:05:14.918" v="130" actId="20577"/>
        <pc:sldMkLst>
          <pc:docMk/>
          <pc:sldMk cId="2151346950" sldId="258"/>
        </pc:sldMkLst>
        <pc:spChg chg="mod">
          <ac:chgData name="Kal Rabb" userId="3edf06299a4717ec" providerId="LiveId" clId="{F43AB3AC-F390-4A35-B35B-6D4A904BE3B5}" dt="2020-05-25T14:04:42.196" v="37" actId="20577"/>
          <ac:spMkLst>
            <pc:docMk/>
            <pc:sldMk cId="2151346950" sldId="258"/>
            <ac:spMk id="2" creationId="{A39B80B3-1BAE-42CA-A8DD-0BB5CEBD3E44}"/>
          </ac:spMkLst>
        </pc:spChg>
        <pc:spChg chg="mod">
          <ac:chgData name="Kal Rabb" userId="3edf06299a4717ec" providerId="LiveId" clId="{F43AB3AC-F390-4A35-B35B-6D4A904BE3B5}" dt="2020-05-25T14:05:14.918" v="130" actId="20577"/>
          <ac:spMkLst>
            <pc:docMk/>
            <pc:sldMk cId="2151346950" sldId="258"/>
            <ac:spMk id="3" creationId="{AB20F61A-7D25-48CF-AD7D-5EE3CFBD92EF}"/>
          </ac:spMkLst>
        </pc:spChg>
      </pc:sldChg>
      <pc:sldChg chg="modSp new mod">
        <pc:chgData name="Kal Rabb" userId="3edf06299a4717ec" providerId="LiveId" clId="{F43AB3AC-F390-4A35-B35B-6D4A904BE3B5}" dt="2020-05-25T14:07:06.030" v="336" actId="403"/>
        <pc:sldMkLst>
          <pc:docMk/>
          <pc:sldMk cId="1452873819" sldId="259"/>
        </pc:sldMkLst>
        <pc:spChg chg="mod">
          <ac:chgData name="Kal Rabb" userId="3edf06299a4717ec" providerId="LiveId" clId="{F43AB3AC-F390-4A35-B35B-6D4A904BE3B5}" dt="2020-05-25T14:05:37.756" v="163" actId="20577"/>
          <ac:spMkLst>
            <pc:docMk/>
            <pc:sldMk cId="1452873819" sldId="259"/>
            <ac:spMk id="2" creationId="{59A5591E-E095-4A9B-B0B4-85C445B99B97}"/>
          </ac:spMkLst>
        </pc:spChg>
        <pc:spChg chg="mod">
          <ac:chgData name="Kal Rabb" userId="3edf06299a4717ec" providerId="LiveId" clId="{F43AB3AC-F390-4A35-B35B-6D4A904BE3B5}" dt="2020-05-25T14:07:06.030" v="336" actId="403"/>
          <ac:spMkLst>
            <pc:docMk/>
            <pc:sldMk cId="1452873819" sldId="259"/>
            <ac:spMk id="3" creationId="{1BDBB0A8-2646-4C78-8451-8470297CD828}"/>
          </ac:spMkLst>
        </pc:spChg>
      </pc:sldChg>
      <pc:sldChg chg="modSp new mod">
        <pc:chgData name="Kal Rabb" userId="3edf06299a4717ec" providerId="LiveId" clId="{F43AB3AC-F390-4A35-B35B-6D4A904BE3B5}" dt="2020-05-25T14:09:31.640" v="610" actId="20577"/>
        <pc:sldMkLst>
          <pc:docMk/>
          <pc:sldMk cId="1999089930" sldId="260"/>
        </pc:sldMkLst>
        <pc:spChg chg="mod">
          <ac:chgData name="Kal Rabb" userId="3edf06299a4717ec" providerId="LiveId" clId="{F43AB3AC-F390-4A35-B35B-6D4A904BE3B5}" dt="2020-05-25T14:08:05.142" v="440" actId="20577"/>
          <ac:spMkLst>
            <pc:docMk/>
            <pc:sldMk cId="1999089930" sldId="260"/>
            <ac:spMk id="2" creationId="{89F90498-2ABF-4343-AB0A-0012DBE5C433}"/>
          </ac:spMkLst>
        </pc:spChg>
        <pc:spChg chg="mod">
          <ac:chgData name="Kal Rabb" userId="3edf06299a4717ec" providerId="LiveId" clId="{F43AB3AC-F390-4A35-B35B-6D4A904BE3B5}" dt="2020-05-25T14:09:31.640" v="610" actId="20577"/>
          <ac:spMkLst>
            <pc:docMk/>
            <pc:sldMk cId="1999089930" sldId="260"/>
            <ac:spMk id="3" creationId="{327C6CE9-6FC5-4E4C-88AE-A91CF79E7441}"/>
          </ac:spMkLst>
        </pc:spChg>
      </pc:sldChg>
      <pc:sldChg chg="modSp new mod">
        <pc:chgData name="Kal Rabb" userId="3edf06299a4717ec" providerId="LiveId" clId="{F43AB3AC-F390-4A35-B35B-6D4A904BE3B5}" dt="2020-05-25T14:11:40.527" v="848" actId="20577"/>
        <pc:sldMkLst>
          <pc:docMk/>
          <pc:sldMk cId="1190117266" sldId="261"/>
        </pc:sldMkLst>
        <pc:spChg chg="mod">
          <ac:chgData name="Kal Rabb" userId="3edf06299a4717ec" providerId="LiveId" clId="{F43AB3AC-F390-4A35-B35B-6D4A904BE3B5}" dt="2020-05-25T14:11:14.298" v="811" actId="20577"/>
          <ac:spMkLst>
            <pc:docMk/>
            <pc:sldMk cId="1190117266" sldId="261"/>
            <ac:spMk id="2" creationId="{1450FA63-3E1C-49A6-A236-61FCA2F01C60}"/>
          </ac:spMkLst>
        </pc:spChg>
        <pc:spChg chg="mod">
          <ac:chgData name="Kal Rabb" userId="3edf06299a4717ec" providerId="LiveId" clId="{F43AB3AC-F390-4A35-B35B-6D4A904BE3B5}" dt="2020-05-25T14:11:40.527" v="848" actId="20577"/>
          <ac:spMkLst>
            <pc:docMk/>
            <pc:sldMk cId="1190117266" sldId="261"/>
            <ac:spMk id="3" creationId="{E0DD7AD9-FCA4-4091-84DB-4DFFB085A94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6D3893-B733-424F-A24D-F24F8E5D2EA8}" type="datetimeFigureOut">
              <a:rPr lang="en-US" smtClean="0"/>
              <a:t>1/24/2023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5E90CF-614C-44E7-8F4A-82D3AC2D86FA}" type="slidenum">
              <a:rPr lang="en-US" smtClean="0"/>
              <a:t>‹#›</a:t>
            </a:fld>
            <a:endParaRPr lang="en-US"/>
          </a:p>
        </p:txBody>
      </p:sp>
    </p:spTree>
    <p:extLst>
      <p:ext uri="{BB962C8B-B14F-4D97-AF65-F5344CB8AC3E}">
        <p14:creationId xmlns:p14="http://schemas.microsoft.com/office/powerpoint/2010/main" val="904012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5E90CF-614C-44E7-8F4A-82D3AC2D86FA}" type="slidenum">
              <a:rPr lang="en-US" smtClean="0"/>
              <a:t>3</a:t>
            </a:fld>
            <a:endParaRPr lang="en-US"/>
          </a:p>
        </p:txBody>
      </p:sp>
    </p:spTree>
    <p:extLst>
      <p:ext uri="{BB962C8B-B14F-4D97-AF65-F5344CB8AC3E}">
        <p14:creationId xmlns:p14="http://schemas.microsoft.com/office/powerpoint/2010/main" val="4042669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GIGO: Garbage In, Garbage Out.  How does your architecture ensure component service always get good input, so the application results in good output?  How much can your architecture ensure that?  Is it reasonable for your architecture to ensure that?  How much work does it take? Etc. </a:t>
            </a:r>
            <a:r>
              <a:rPr lang="en-US"/>
              <a:t>etc.</a:t>
            </a:r>
          </a:p>
        </p:txBody>
      </p:sp>
      <p:sp>
        <p:nvSpPr>
          <p:cNvPr id="4" name="Slide Number Placeholder 3"/>
          <p:cNvSpPr>
            <a:spLocks noGrp="1"/>
          </p:cNvSpPr>
          <p:nvPr>
            <p:ph type="sldNum" sz="quarter" idx="5"/>
          </p:nvPr>
        </p:nvSpPr>
        <p:spPr/>
        <p:txBody>
          <a:bodyPr/>
          <a:lstStyle/>
          <a:p>
            <a:fld id="{63241C93-10F5-47AE-BEAF-C3625FD93B89}" type="slidenum">
              <a:rPr lang="en-US" smtClean="0"/>
              <a:t>6</a:t>
            </a:fld>
            <a:endParaRPr lang="en-US"/>
          </a:p>
        </p:txBody>
      </p:sp>
    </p:spTree>
    <p:extLst>
      <p:ext uri="{BB962C8B-B14F-4D97-AF65-F5344CB8AC3E}">
        <p14:creationId xmlns:p14="http://schemas.microsoft.com/office/powerpoint/2010/main" val="41168067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submitting only the correct documents: Add a type checker component</a:t>
            </a:r>
          </a:p>
          <a:p>
            <a:r>
              <a:rPr lang="en-US" dirty="0"/>
              <a:t>For maintaining a maximum submission rate: Add queuing component</a:t>
            </a:r>
          </a:p>
        </p:txBody>
      </p:sp>
      <p:sp>
        <p:nvSpPr>
          <p:cNvPr id="4" name="Slide Number Placeholder 3"/>
          <p:cNvSpPr>
            <a:spLocks noGrp="1"/>
          </p:cNvSpPr>
          <p:nvPr>
            <p:ph type="sldNum" sz="quarter" idx="5"/>
          </p:nvPr>
        </p:nvSpPr>
        <p:spPr/>
        <p:txBody>
          <a:bodyPr/>
          <a:lstStyle/>
          <a:p>
            <a:fld id="{63241C93-10F5-47AE-BEAF-C3625FD93B89}" type="slidenum">
              <a:rPr lang="en-US" smtClean="0"/>
              <a:t>8</a:t>
            </a:fld>
            <a:endParaRPr lang="en-US"/>
          </a:p>
        </p:txBody>
      </p:sp>
    </p:spTree>
    <p:extLst>
      <p:ext uri="{BB962C8B-B14F-4D97-AF65-F5344CB8AC3E}">
        <p14:creationId xmlns:p14="http://schemas.microsoft.com/office/powerpoint/2010/main" val="749372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299961A-7CA5-4D17-9D44-B7D737E14FF4}" type="datetimeFigureOut">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FA0FF-F2AF-4145-894F-779D4C5E1D2A}"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1808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99961A-7CA5-4D17-9D44-B7D737E14FF4}" type="datetimeFigureOut">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FA0FF-F2AF-4145-894F-779D4C5E1D2A}" type="slidenum">
              <a:rPr lang="en-US" smtClean="0"/>
              <a:t>‹#›</a:t>
            </a:fld>
            <a:endParaRPr lang="en-US"/>
          </a:p>
        </p:txBody>
      </p:sp>
    </p:spTree>
    <p:extLst>
      <p:ext uri="{BB962C8B-B14F-4D97-AF65-F5344CB8AC3E}">
        <p14:creationId xmlns:p14="http://schemas.microsoft.com/office/powerpoint/2010/main" val="4145140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99961A-7CA5-4D17-9D44-B7D737E14FF4}" type="datetimeFigureOut">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FA0FF-F2AF-4145-894F-779D4C5E1D2A}" type="slidenum">
              <a:rPr lang="en-US" smtClean="0"/>
              <a:t>‹#›</a:t>
            </a:fld>
            <a:endParaRPr lang="en-US"/>
          </a:p>
        </p:txBody>
      </p:sp>
    </p:spTree>
    <p:extLst>
      <p:ext uri="{BB962C8B-B14F-4D97-AF65-F5344CB8AC3E}">
        <p14:creationId xmlns:p14="http://schemas.microsoft.com/office/powerpoint/2010/main" val="2080273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99961A-7CA5-4D17-9D44-B7D737E14FF4}" type="datetimeFigureOut">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FA0FF-F2AF-4145-894F-779D4C5E1D2A}" type="slidenum">
              <a:rPr lang="en-US" smtClean="0"/>
              <a:t>‹#›</a:t>
            </a:fld>
            <a:endParaRPr lang="en-US"/>
          </a:p>
        </p:txBody>
      </p:sp>
    </p:spTree>
    <p:extLst>
      <p:ext uri="{BB962C8B-B14F-4D97-AF65-F5344CB8AC3E}">
        <p14:creationId xmlns:p14="http://schemas.microsoft.com/office/powerpoint/2010/main" val="1704386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99961A-7CA5-4D17-9D44-B7D737E14FF4}" type="datetimeFigureOut">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FA0FF-F2AF-4145-894F-779D4C5E1D2A}"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1245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299961A-7CA5-4D17-9D44-B7D737E14FF4}" type="datetimeFigureOut">
              <a:rPr lang="en-US" smtClean="0"/>
              <a:t>1/24/2023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EFA0FF-F2AF-4145-894F-779D4C5E1D2A}" type="slidenum">
              <a:rPr lang="en-US" smtClean="0"/>
              <a:t>‹#›</a:t>
            </a:fld>
            <a:endParaRPr lang="en-US"/>
          </a:p>
        </p:txBody>
      </p:sp>
    </p:spTree>
    <p:extLst>
      <p:ext uri="{BB962C8B-B14F-4D97-AF65-F5344CB8AC3E}">
        <p14:creationId xmlns:p14="http://schemas.microsoft.com/office/powerpoint/2010/main" val="1816151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299961A-7CA5-4D17-9D44-B7D737E14FF4}" type="datetimeFigureOut">
              <a:rPr lang="en-US" smtClean="0"/>
              <a:t>1/24/2023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EFA0FF-F2AF-4145-894F-779D4C5E1D2A}" type="slidenum">
              <a:rPr lang="en-US" smtClean="0"/>
              <a:t>‹#›</a:t>
            </a:fld>
            <a:endParaRPr lang="en-US"/>
          </a:p>
        </p:txBody>
      </p:sp>
    </p:spTree>
    <p:extLst>
      <p:ext uri="{BB962C8B-B14F-4D97-AF65-F5344CB8AC3E}">
        <p14:creationId xmlns:p14="http://schemas.microsoft.com/office/powerpoint/2010/main" val="2527661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299961A-7CA5-4D17-9D44-B7D737E14FF4}" type="datetimeFigureOut">
              <a:rPr lang="en-US" smtClean="0"/>
              <a:t>1/24/2023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EFA0FF-F2AF-4145-894F-779D4C5E1D2A}" type="slidenum">
              <a:rPr lang="en-US" smtClean="0"/>
              <a:t>‹#›</a:t>
            </a:fld>
            <a:endParaRPr lang="en-US"/>
          </a:p>
        </p:txBody>
      </p:sp>
    </p:spTree>
    <p:extLst>
      <p:ext uri="{BB962C8B-B14F-4D97-AF65-F5344CB8AC3E}">
        <p14:creationId xmlns:p14="http://schemas.microsoft.com/office/powerpoint/2010/main" val="2071104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299961A-7CA5-4D17-9D44-B7D737E14FF4}" type="datetimeFigureOut">
              <a:rPr lang="en-US" smtClean="0"/>
              <a:t>1/24/2023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57EFA0FF-F2AF-4145-894F-779D4C5E1D2A}" type="slidenum">
              <a:rPr lang="en-US" smtClean="0"/>
              <a:t>‹#›</a:t>
            </a:fld>
            <a:endParaRPr lang="en-US"/>
          </a:p>
        </p:txBody>
      </p:sp>
    </p:spTree>
    <p:extLst>
      <p:ext uri="{BB962C8B-B14F-4D97-AF65-F5344CB8AC3E}">
        <p14:creationId xmlns:p14="http://schemas.microsoft.com/office/powerpoint/2010/main" val="1982998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A299961A-7CA5-4D17-9D44-B7D737E14FF4}" type="datetimeFigureOut">
              <a:rPr lang="en-US" smtClean="0"/>
              <a:t>1/24/2023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7EFA0FF-F2AF-4145-894F-779D4C5E1D2A}" type="slidenum">
              <a:rPr lang="en-US" smtClean="0"/>
              <a:t>‹#›</a:t>
            </a:fld>
            <a:endParaRPr lang="en-US"/>
          </a:p>
        </p:txBody>
      </p:sp>
    </p:spTree>
    <p:extLst>
      <p:ext uri="{BB962C8B-B14F-4D97-AF65-F5344CB8AC3E}">
        <p14:creationId xmlns:p14="http://schemas.microsoft.com/office/powerpoint/2010/main" val="3959349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299961A-7CA5-4D17-9D44-B7D737E14FF4}" type="datetimeFigureOut">
              <a:rPr lang="en-US" smtClean="0"/>
              <a:t>1/24/2023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EFA0FF-F2AF-4145-894F-779D4C5E1D2A}" type="slidenum">
              <a:rPr lang="en-US" smtClean="0"/>
              <a:t>‹#›</a:t>
            </a:fld>
            <a:endParaRPr lang="en-US"/>
          </a:p>
        </p:txBody>
      </p:sp>
    </p:spTree>
    <p:extLst>
      <p:ext uri="{BB962C8B-B14F-4D97-AF65-F5344CB8AC3E}">
        <p14:creationId xmlns:p14="http://schemas.microsoft.com/office/powerpoint/2010/main" val="3512870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299961A-7CA5-4D17-9D44-B7D737E14FF4}" type="datetimeFigureOut">
              <a:rPr lang="en-US" smtClean="0"/>
              <a:t>1/24/2023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7EFA0FF-F2AF-4145-894F-779D4C5E1D2A}"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77401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E6AAF-2DC7-4438-8854-129EBC38ECC1}"/>
              </a:ext>
            </a:extLst>
          </p:cNvPr>
          <p:cNvSpPr>
            <a:spLocks noGrp="1"/>
          </p:cNvSpPr>
          <p:nvPr>
            <p:ph type="ctrTitle"/>
          </p:nvPr>
        </p:nvSpPr>
        <p:spPr/>
        <p:txBody>
          <a:bodyPr/>
          <a:lstStyle/>
          <a:p>
            <a:r>
              <a:rPr lang="en-US" dirty="0"/>
              <a:t>System Architecture</a:t>
            </a:r>
          </a:p>
        </p:txBody>
      </p:sp>
      <p:sp>
        <p:nvSpPr>
          <p:cNvPr id="3" name="Subtitle 2">
            <a:extLst>
              <a:ext uri="{FF2B5EF4-FFF2-40B4-BE49-F238E27FC236}">
                <a16:creationId xmlns:a16="http://schemas.microsoft.com/office/drawing/2014/main" id="{2AF2AAD0-D5EF-4BA5-9837-00F1FC119334}"/>
              </a:ext>
            </a:extLst>
          </p:cNvPr>
          <p:cNvSpPr>
            <a:spLocks noGrp="1"/>
          </p:cNvSpPr>
          <p:nvPr>
            <p:ph type="subTitle" idx="1"/>
          </p:nvPr>
        </p:nvSpPr>
        <p:spPr/>
        <p:txBody>
          <a:bodyPr/>
          <a:lstStyle/>
          <a:p>
            <a:r>
              <a:rPr lang="en-US" dirty="0"/>
              <a:t>Considerations for connected services</a:t>
            </a:r>
          </a:p>
        </p:txBody>
      </p:sp>
    </p:spTree>
    <p:extLst>
      <p:ext uri="{BB962C8B-B14F-4D97-AF65-F5344CB8AC3E}">
        <p14:creationId xmlns:p14="http://schemas.microsoft.com/office/powerpoint/2010/main" val="980837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AA68F-1322-4A0A-B64A-9C2CE8824262}"/>
              </a:ext>
            </a:extLst>
          </p:cNvPr>
          <p:cNvSpPr>
            <a:spLocks noGrp="1"/>
          </p:cNvSpPr>
          <p:nvPr>
            <p:ph type="title"/>
          </p:nvPr>
        </p:nvSpPr>
        <p:spPr/>
        <p:txBody>
          <a:bodyPr/>
          <a:lstStyle/>
          <a:p>
            <a:r>
              <a:rPr lang="en-US" dirty="0"/>
              <a:t>How will the system be used?</a:t>
            </a:r>
          </a:p>
        </p:txBody>
      </p:sp>
      <p:sp>
        <p:nvSpPr>
          <p:cNvPr id="3" name="Content Placeholder 2">
            <a:extLst>
              <a:ext uri="{FF2B5EF4-FFF2-40B4-BE49-F238E27FC236}">
                <a16:creationId xmlns:a16="http://schemas.microsoft.com/office/drawing/2014/main" id="{804E3859-A37E-4676-8112-DED847D5C4BD}"/>
              </a:ext>
            </a:extLst>
          </p:cNvPr>
          <p:cNvSpPr>
            <a:spLocks noGrp="1"/>
          </p:cNvSpPr>
          <p:nvPr>
            <p:ph idx="1"/>
          </p:nvPr>
        </p:nvSpPr>
        <p:spPr>
          <a:xfrm>
            <a:off x="734292" y="1845734"/>
            <a:ext cx="10421388" cy="4023360"/>
          </a:xfrm>
        </p:spPr>
        <p:txBody>
          <a:bodyPr/>
          <a:lstStyle/>
          <a:p>
            <a:r>
              <a:rPr lang="en-US" dirty="0"/>
              <a:t>What is the user workflow?</a:t>
            </a:r>
          </a:p>
          <a:p>
            <a:r>
              <a:rPr lang="en-US" dirty="0"/>
              <a:t>How will the architecture help (or even hinder) the workflow?</a:t>
            </a:r>
          </a:p>
          <a:p>
            <a:r>
              <a:rPr lang="en-US" dirty="0"/>
              <a:t>Create scenarios!</a:t>
            </a:r>
          </a:p>
          <a:p>
            <a:pPr marL="0" indent="0">
              <a:buNone/>
            </a:pPr>
            <a:endParaRPr lang="en-US" dirty="0"/>
          </a:p>
          <a:p>
            <a:r>
              <a:rPr lang="en-US" dirty="0"/>
              <a:t>It often helps to sketch out the expected ‘user model’ for</a:t>
            </a:r>
            <a:br>
              <a:rPr lang="en-US" dirty="0"/>
            </a:br>
            <a:r>
              <a:rPr lang="en-US" dirty="0"/>
              <a:t>the application you will be creating</a:t>
            </a:r>
          </a:p>
          <a:p>
            <a:pPr lvl="1"/>
            <a:r>
              <a:rPr lang="en-US" dirty="0"/>
              <a:t>Basic steps, interactions</a:t>
            </a:r>
          </a:p>
          <a:p>
            <a:pPr lvl="1"/>
            <a:r>
              <a:rPr lang="en-US" dirty="0"/>
              <a:t>You can use this to guide your tests &amp; analysis</a:t>
            </a:r>
          </a:p>
          <a:p>
            <a:pPr lvl="1"/>
            <a:r>
              <a:rPr lang="en-US" dirty="0"/>
              <a:t>You can use this to justify assumptions</a:t>
            </a:r>
          </a:p>
          <a:p>
            <a:pPr lvl="1"/>
            <a:r>
              <a:rPr lang="en-US" dirty="0"/>
              <a:t>…</a:t>
            </a:r>
          </a:p>
        </p:txBody>
      </p:sp>
      <p:sp>
        <p:nvSpPr>
          <p:cNvPr id="4" name="Oval 3">
            <a:extLst>
              <a:ext uri="{FF2B5EF4-FFF2-40B4-BE49-F238E27FC236}">
                <a16:creationId xmlns:a16="http://schemas.microsoft.com/office/drawing/2014/main" id="{327AFA9D-6C46-48A5-B760-F24E7EBFBE1C}"/>
              </a:ext>
            </a:extLst>
          </p:cNvPr>
          <p:cNvSpPr/>
          <p:nvPr/>
        </p:nvSpPr>
        <p:spPr>
          <a:xfrm>
            <a:off x="7794815" y="3148177"/>
            <a:ext cx="734291" cy="39485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lowchart: Alternate Process 4">
            <a:extLst>
              <a:ext uri="{FF2B5EF4-FFF2-40B4-BE49-F238E27FC236}">
                <a16:creationId xmlns:a16="http://schemas.microsoft.com/office/drawing/2014/main" id="{B5376D15-3214-400F-A245-77116C656E2A}"/>
              </a:ext>
            </a:extLst>
          </p:cNvPr>
          <p:cNvSpPr/>
          <p:nvPr/>
        </p:nvSpPr>
        <p:spPr>
          <a:xfrm>
            <a:off x="7427669" y="3759471"/>
            <a:ext cx="1468582" cy="477981"/>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lowchart: Decision 5">
            <a:extLst>
              <a:ext uri="{FF2B5EF4-FFF2-40B4-BE49-F238E27FC236}">
                <a16:creationId xmlns:a16="http://schemas.microsoft.com/office/drawing/2014/main" id="{51C101DA-63D8-4DD2-A8E0-47470AA032AA}"/>
              </a:ext>
            </a:extLst>
          </p:cNvPr>
          <p:cNvSpPr/>
          <p:nvPr/>
        </p:nvSpPr>
        <p:spPr>
          <a:xfrm>
            <a:off x="7746324" y="4522317"/>
            <a:ext cx="935181" cy="477981"/>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lowchart: Alternate Process 6">
            <a:extLst>
              <a:ext uri="{FF2B5EF4-FFF2-40B4-BE49-F238E27FC236}">
                <a16:creationId xmlns:a16="http://schemas.microsoft.com/office/drawing/2014/main" id="{11B3593E-E6CA-4005-93FB-D951C1E2EB02}"/>
              </a:ext>
            </a:extLst>
          </p:cNvPr>
          <p:cNvSpPr/>
          <p:nvPr/>
        </p:nvSpPr>
        <p:spPr>
          <a:xfrm>
            <a:off x="7794815" y="5248835"/>
            <a:ext cx="838200" cy="367145"/>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lowchart: Alternate Process 7">
            <a:extLst>
              <a:ext uri="{FF2B5EF4-FFF2-40B4-BE49-F238E27FC236}">
                <a16:creationId xmlns:a16="http://schemas.microsoft.com/office/drawing/2014/main" id="{58E0CBD6-C53E-4565-85F0-51256936A9D5}"/>
              </a:ext>
            </a:extLst>
          </p:cNvPr>
          <p:cNvSpPr/>
          <p:nvPr/>
        </p:nvSpPr>
        <p:spPr>
          <a:xfrm>
            <a:off x="9499492" y="4591904"/>
            <a:ext cx="838200" cy="367145"/>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 name="Straight Arrow Connector 9">
            <a:extLst>
              <a:ext uri="{FF2B5EF4-FFF2-40B4-BE49-F238E27FC236}">
                <a16:creationId xmlns:a16="http://schemas.microsoft.com/office/drawing/2014/main" id="{96F0CD24-AE04-4310-B129-FA208BC870BC}"/>
              </a:ext>
            </a:extLst>
          </p:cNvPr>
          <p:cNvCxnSpPr>
            <a:cxnSpLocks/>
            <a:stCxn id="4" idx="4"/>
            <a:endCxn id="5" idx="0"/>
          </p:cNvCxnSpPr>
          <p:nvPr/>
        </p:nvCxnSpPr>
        <p:spPr>
          <a:xfrm flipH="1">
            <a:off x="8161960" y="3543031"/>
            <a:ext cx="1" cy="21644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 name="Straight Arrow Connector 10">
            <a:extLst>
              <a:ext uri="{FF2B5EF4-FFF2-40B4-BE49-F238E27FC236}">
                <a16:creationId xmlns:a16="http://schemas.microsoft.com/office/drawing/2014/main" id="{44033F3A-002C-496D-AFC2-7A02C0AC9DE1}"/>
              </a:ext>
            </a:extLst>
          </p:cNvPr>
          <p:cNvCxnSpPr/>
          <p:nvPr/>
        </p:nvCxnSpPr>
        <p:spPr>
          <a:xfrm>
            <a:off x="8196596" y="4217829"/>
            <a:ext cx="0" cy="28486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 name="Straight Arrow Connector 11">
            <a:extLst>
              <a:ext uri="{FF2B5EF4-FFF2-40B4-BE49-F238E27FC236}">
                <a16:creationId xmlns:a16="http://schemas.microsoft.com/office/drawing/2014/main" id="{E08A33DE-A696-492E-BC63-8124D4E34027}"/>
              </a:ext>
            </a:extLst>
          </p:cNvPr>
          <p:cNvCxnSpPr/>
          <p:nvPr/>
        </p:nvCxnSpPr>
        <p:spPr>
          <a:xfrm>
            <a:off x="8217376" y="4959049"/>
            <a:ext cx="0" cy="28486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a:extLst>
              <a:ext uri="{FF2B5EF4-FFF2-40B4-BE49-F238E27FC236}">
                <a16:creationId xmlns:a16="http://schemas.microsoft.com/office/drawing/2014/main" id="{B122CFD0-B3F3-4830-ADCC-C4142039B1EF}"/>
              </a:ext>
            </a:extLst>
          </p:cNvPr>
          <p:cNvCxnSpPr>
            <a:cxnSpLocks/>
            <a:stCxn id="6" idx="3"/>
            <a:endCxn id="8" idx="1"/>
          </p:cNvCxnSpPr>
          <p:nvPr/>
        </p:nvCxnSpPr>
        <p:spPr>
          <a:xfrm>
            <a:off x="8681505" y="4761308"/>
            <a:ext cx="817987" cy="1416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733726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D9F178A-F707-477D-8270-60BC05CC50F7}"/>
              </a:ext>
            </a:extLst>
          </p:cNvPr>
          <p:cNvSpPr>
            <a:spLocks noGrp="1"/>
          </p:cNvSpPr>
          <p:nvPr>
            <p:ph type="title"/>
          </p:nvPr>
        </p:nvSpPr>
        <p:spPr/>
        <p:txBody>
          <a:bodyPr/>
          <a:lstStyle/>
          <a:p>
            <a:r>
              <a:rPr lang="en-US" dirty="0"/>
              <a:t>If we look at </a:t>
            </a:r>
            <a:r>
              <a:rPr lang="en-US" dirty="0" err="1"/>
              <a:t>myCourses</a:t>
            </a:r>
            <a:r>
              <a:rPr lang="en-US" dirty="0"/>
              <a:t> …</a:t>
            </a:r>
          </a:p>
        </p:txBody>
      </p:sp>
      <p:sp>
        <p:nvSpPr>
          <p:cNvPr id="5" name="Rectangle 4">
            <a:extLst>
              <a:ext uri="{FF2B5EF4-FFF2-40B4-BE49-F238E27FC236}">
                <a16:creationId xmlns:a16="http://schemas.microsoft.com/office/drawing/2014/main" id="{ADE2DA28-B5E2-43AD-8F7C-DB28FF13BBC6}"/>
              </a:ext>
            </a:extLst>
          </p:cNvPr>
          <p:cNvSpPr/>
          <p:nvPr/>
        </p:nvSpPr>
        <p:spPr>
          <a:xfrm>
            <a:off x="2146376" y="3115531"/>
            <a:ext cx="1089614" cy="19164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User</a:t>
            </a:r>
          </a:p>
        </p:txBody>
      </p:sp>
      <p:sp>
        <p:nvSpPr>
          <p:cNvPr id="7" name="Rectangle 6">
            <a:extLst>
              <a:ext uri="{FF2B5EF4-FFF2-40B4-BE49-F238E27FC236}">
                <a16:creationId xmlns:a16="http://schemas.microsoft.com/office/drawing/2014/main" id="{CA171FFE-D4AF-4755-8989-6E4C733FE3DC}"/>
              </a:ext>
            </a:extLst>
          </p:cNvPr>
          <p:cNvSpPr/>
          <p:nvPr/>
        </p:nvSpPr>
        <p:spPr>
          <a:xfrm>
            <a:off x="4297314" y="3114620"/>
            <a:ext cx="1192733" cy="19164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Document Storage</a:t>
            </a:r>
          </a:p>
        </p:txBody>
      </p:sp>
      <p:sp>
        <p:nvSpPr>
          <p:cNvPr id="9" name="Rectangle 8">
            <a:extLst>
              <a:ext uri="{FF2B5EF4-FFF2-40B4-BE49-F238E27FC236}">
                <a16:creationId xmlns:a16="http://schemas.microsoft.com/office/drawing/2014/main" id="{52D52559-4453-45A4-A0EB-A9D0C9E2D142}"/>
              </a:ext>
            </a:extLst>
          </p:cNvPr>
          <p:cNvSpPr/>
          <p:nvPr/>
        </p:nvSpPr>
        <p:spPr>
          <a:xfrm>
            <a:off x="6383463" y="3114619"/>
            <a:ext cx="1192733" cy="19164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Image Processor</a:t>
            </a:r>
          </a:p>
        </p:txBody>
      </p:sp>
      <p:sp>
        <p:nvSpPr>
          <p:cNvPr id="11" name="Rectangle 10">
            <a:extLst>
              <a:ext uri="{FF2B5EF4-FFF2-40B4-BE49-F238E27FC236}">
                <a16:creationId xmlns:a16="http://schemas.microsoft.com/office/drawing/2014/main" id="{13DB48FF-F72A-4EE4-968E-BCAEFEC2E7A3}"/>
              </a:ext>
            </a:extLst>
          </p:cNvPr>
          <p:cNvSpPr/>
          <p:nvPr/>
        </p:nvSpPr>
        <p:spPr>
          <a:xfrm>
            <a:off x="8411204" y="3114618"/>
            <a:ext cx="1192733" cy="19164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Report Generator</a:t>
            </a:r>
          </a:p>
        </p:txBody>
      </p:sp>
      <p:sp>
        <p:nvSpPr>
          <p:cNvPr id="12" name="TextBox 11">
            <a:extLst>
              <a:ext uri="{FF2B5EF4-FFF2-40B4-BE49-F238E27FC236}">
                <a16:creationId xmlns:a16="http://schemas.microsoft.com/office/drawing/2014/main" id="{4CBDAB8A-9092-4756-8322-FF7EB1828785}"/>
              </a:ext>
            </a:extLst>
          </p:cNvPr>
          <p:cNvSpPr txBox="1"/>
          <p:nvPr/>
        </p:nvSpPr>
        <p:spPr>
          <a:xfrm>
            <a:off x="958204" y="5530204"/>
            <a:ext cx="10197476" cy="369332"/>
          </a:xfrm>
          <a:prstGeom prst="rect">
            <a:avLst/>
          </a:prstGeom>
          <a:noFill/>
        </p:spPr>
        <p:txBody>
          <a:bodyPr wrap="square" rtlCol="0">
            <a:spAutoFit/>
          </a:bodyPr>
          <a:lstStyle/>
          <a:p>
            <a:r>
              <a:rPr lang="en-US" dirty="0"/>
              <a:t>What are some interesting questions we would ask?  Some interesting things we would want to measure? </a:t>
            </a:r>
          </a:p>
        </p:txBody>
      </p:sp>
      <p:sp>
        <p:nvSpPr>
          <p:cNvPr id="13" name="TextBox 12">
            <a:extLst>
              <a:ext uri="{FF2B5EF4-FFF2-40B4-BE49-F238E27FC236}">
                <a16:creationId xmlns:a16="http://schemas.microsoft.com/office/drawing/2014/main" id="{DF517538-DAF9-4C66-AE96-0CA21C99B08F}"/>
              </a:ext>
            </a:extLst>
          </p:cNvPr>
          <p:cNvSpPr txBox="1"/>
          <p:nvPr/>
        </p:nvSpPr>
        <p:spPr>
          <a:xfrm>
            <a:off x="4073734" y="2491329"/>
            <a:ext cx="1806898" cy="584775"/>
          </a:xfrm>
          <a:prstGeom prst="rect">
            <a:avLst/>
          </a:prstGeom>
          <a:noFill/>
        </p:spPr>
        <p:txBody>
          <a:bodyPr wrap="square" rtlCol="0">
            <a:spAutoFit/>
          </a:bodyPr>
          <a:lstStyle/>
          <a:p>
            <a:r>
              <a:rPr lang="en-US" sz="1600" dirty="0"/>
              <a:t>Files: Articles; Instructions; Exams</a:t>
            </a:r>
          </a:p>
        </p:txBody>
      </p:sp>
      <p:sp>
        <p:nvSpPr>
          <p:cNvPr id="15" name="TextBox 14">
            <a:extLst>
              <a:ext uri="{FF2B5EF4-FFF2-40B4-BE49-F238E27FC236}">
                <a16:creationId xmlns:a16="http://schemas.microsoft.com/office/drawing/2014/main" id="{FB86137E-CE59-4A61-805D-B1E5428B6BCD}"/>
              </a:ext>
            </a:extLst>
          </p:cNvPr>
          <p:cNvSpPr txBox="1"/>
          <p:nvPr/>
        </p:nvSpPr>
        <p:spPr>
          <a:xfrm>
            <a:off x="6126480" y="2552883"/>
            <a:ext cx="1806898" cy="461665"/>
          </a:xfrm>
          <a:prstGeom prst="rect">
            <a:avLst/>
          </a:prstGeom>
          <a:noFill/>
        </p:spPr>
        <p:txBody>
          <a:bodyPr wrap="square" rtlCol="0">
            <a:spAutoFit/>
          </a:bodyPr>
          <a:lstStyle/>
          <a:p>
            <a:r>
              <a:rPr lang="en-US" sz="1200" dirty="0"/>
              <a:t>Convert: JPG/ PNG; Word -&gt; PDF; HTML -&gt; Text</a:t>
            </a:r>
          </a:p>
        </p:txBody>
      </p:sp>
      <p:sp>
        <p:nvSpPr>
          <p:cNvPr id="17" name="TextBox 16">
            <a:extLst>
              <a:ext uri="{FF2B5EF4-FFF2-40B4-BE49-F238E27FC236}">
                <a16:creationId xmlns:a16="http://schemas.microsoft.com/office/drawing/2014/main" id="{3E1173A5-BBEA-4884-B288-B8E17B37672A}"/>
              </a:ext>
            </a:extLst>
          </p:cNvPr>
          <p:cNvSpPr txBox="1"/>
          <p:nvPr/>
        </p:nvSpPr>
        <p:spPr>
          <a:xfrm>
            <a:off x="8179226" y="2509083"/>
            <a:ext cx="1806898" cy="646331"/>
          </a:xfrm>
          <a:prstGeom prst="rect">
            <a:avLst/>
          </a:prstGeom>
          <a:noFill/>
        </p:spPr>
        <p:txBody>
          <a:bodyPr wrap="square" rtlCol="0">
            <a:spAutoFit/>
          </a:bodyPr>
          <a:lstStyle/>
          <a:p>
            <a:r>
              <a:rPr lang="en-US" sz="1200" dirty="0"/>
              <a:t>Statistics: Live: Quiz status; Static: Question patterns/ trends</a:t>
            </a:r>
          </a:p>
        </p:txBody>
      </p:sp>
    </p:spTree>
    <p:extLst>
      <p:ext uri="{BB962C8B-B14F-4D97-AF65-F5344CB8AC3E}">
        <p14:creationId xmlns:p14="http://schemas.microsoft.com/office/powerpoint/2010/main" val="2054078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BB02A-273C-48F9-89B9-F4DB2142B101}"/>
              </a:ext>
            </a:extLst>
          </p:cNvPr>
          <p:cNvSpPr>
            <a:spLocks noGrp="1"/>
          </p:cNvSpPr>
          <p:nvPr>
            <p:ph type="title"/>
          </p:nvPr>
        </p:nvSpPr>
        <p:spPr/>
        <p:txBody>
          <a:bodyPr/>
          <a:lstStyle/>
          <a:p>
            <a:r>
              <a:rPr lang="en-US" dirty="0"/>
              <a:t>Component Analysis</a:t>
            </a:r>
          </a:p>
        </p:txBody>
      </p:sp>
      <p:sp>
        <p:nvSpPr>
          <p:cNvPr id="3" name="Content Placeholder 2">
            <a:extLst>
              <a:ext uri="{FF2B5EF4-FFF2-40B4-BE49-F238E27FC236}">
                <a16:creationId xmlns:a16="http://schemas.microsoft.com/office/drawing/2014/main" id="{AFDEC95A-46B8-4EEA-8B8C-5E0A209C8EFC}"/>
              </a:ext>
            </a:extLst>
          </p:cNvPr>
          <p:cNvSpPr>
            <a:spLocks noGrp="1"/>
          </p:cNvSpPr>
          <p:nvPr>
            <p:ph idx="1"/>
          </p:nvPr>
        </p:nvSpPr>
        <p:spPr/>
        <p:txBody>
          <a:bodyPr/>
          <a:lstStyle/>
          <a:p>
            <a:pPr marL="401638" indent="-342900">
              <a:buFont typeface="Arial" panose="020B0604020202020204" pitchFamily="34" charset="0"/>
              <a:buChar char="•"/>
            </a:pPr>
            <a:r>
              <a:rPr lang="en-US" dirty="0"/>
              <a:t>What does each component do?</a:t>
            </a:r>
          </a:p>
          <a:p>
            <a:pPr marL="694246" lvl="1" indent="-342900">
              <a:buFont typeface="Arial" panose="020B0604020202020204" pitchFamily="34" charset="0"/>
              <a:buChar char="•"/>
            </a:pPr>
            <a:r>
              <a:rPr lang="en-US" dirty="0"/>
              <a:t>What operations does it perform?</a:t>
            </a:r>
          </a:p>
          <a:p>
            <a:pPr marL="401638" indent="-342900">
              <a:buFont typeface="Arial" panose="020B0604020202020204" pitchFamily="34" charset="0"/>
              <a:buChar char="•"/>
            </a:pPr>
            <a:r>
              <a:rPr lang="en-US" dirty="0"/>
              <a:t>What is the processing load?</a:t>
            </a:r>
          </a:p>
          <a:p>
            <a:pPr marL="401638" indent="-342900">
              <a:buFont typeface="Arial" panose="020B0604020202020204" pitchFamily="34" charset="0"/>
              <a:buChar char="•"/>
            </a:pPr>
            <a:r>
              <a:rPr lang="en-US" dirty="0"/>
              <a:t>What are the inputs and outputs</a:t>
            </a:r>
          </a:p>
          <a:p>
            <a:pPr marL="401638" indent="-342900">
              <a:buFont typeface="Arial" panose="020B0604020202020204" pitchFamily="34" charset="0"/>
              <a:buChar char="•"/>
            </a:pPr>
            <a:r>
              <a:rPr lang="en-US" dirty="0"/>
              <a:t>What are the data formats?</a:t>
            </a:r>
          </a:p>
          <a:p>
            <a:pPr marL="401638" indent="-342900">
              <a:buFont typeface="Arial" panose="020B0604020202020204" pitchFamily="34" charset="0"/>
              <a:buChar char="•"/>
            </a:pPr>
            <a:r>
              <a:rPr lang="en-US" dirty="0"/>
              <a:t>What are the communications mechanisms</a:t>
            </a:r>
          </a:p>
          <a:p>
            <a:pPr marL="694246" lvl="1" indent="-342900">
              <a:buFont typeface="Arial" panose="020B0604020202020204" pitchFamily="34" charset="0"/>
              <a:buChar char="•"/>
            </a:pPr>
            <a:r>
              <a:rPr lang="en-US" dirty="0"/>
              <a:t>APIs</a:t>
            </a:r>
          </a:p>
          <a:p>
            <a:pPr marL="694246" lvl="1" indent="-342900">
              <a:buFont typeface="Arial" panose="020B0604020202020204" pitchFamily="34" charset="0"/>
              <a:buChar char="•"/>
            </a:pPr>
            <a:r>
              <a:rPr lang="en-US" dirty="0"/>
              <a:t>Data exchanges</a:t>
            </a:r>
          </a:p>
          <a:p>
            <a:pPr marL="694246" lvl="1" indent="-342900">
              <a:buFont typeface="Arial" panose="020B0604020202020204" pitchFamily="34" charset="0"/>
              <a:buChar char="•"/>
            </a:pPr>
            <a:r>
              <a:rPr lang="en-US" dirty="0"/>
              <a:t>Synchronous vs. Asynchronous</a:t>
            </a:r>
          </a:p>
          <a:p>
            <a:pPr marL="694246" lvl="1" indent="-342900">
              <a:buFont typeface="Arial" panose="020B0604020202020204" pitchFamily="34" charset="0"/>
              <a:buChar char="•"/>
            </a:pPr>
            <a:r>
              <a:rPr lang="en-US" dirty="0"/>
              <a:t>Periodicity (how often, when …)</a:t>
            </a:r>
          </a:p>
        </p:txBody>
      </p:sp>
    </p:spTree>
    <p:extLst>
      <p:ext uri="{BB962C8B-B14F-4D97-AF65-F5344CB8AC3E}">
        <p14:creationId xmlns:p14="http://schemas.microsoft.com/office/powerpoint/2010/main" val="2515751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B80B3-1BAE-42CA-A8DD-0BB5CEBD3E44}"/>
              </a:ext>
            </a:extLst>
          </p:cNvPr>
          <p:cNvSpPr>
            <a:spLocks noGrp="1"/>
          </p:cNvSpPr>
          <p:nvPr>
            <p:ph type="title"/>
          </p:nvPr>
        </p:nvSpPr>
        <p:spPr/>
        <p:txBody>
          <a:bodyPr/>
          <a:lstStyle/>
          <a:p>
            <a:r>
              <a:rPr lang="en-US" dirty="0"/>
              <a:t>What does the component do?</a:t>
            </a:r>
          </a:p>
        </p:txBody>
      </p:sp>
      <p:sp>
        <p:nvSpPr>
          <p:cNvPr id="3" name="Content Placeholder 2">
            <a:extLst>
              <a:ext uri="{FF2B5EF4-FFF2-40B4-BE49-F238E27FC236}">
                <a16:creationId xmlns:a16="http://schemas.microsoft.com/office/drawing/2014/main" id="{AB20F61A-7D25-48CF-AD7D-5EE3CFBD92EF}"/>
              </a:ext>
            </a:extLst>
          </p:cNvPr>
          <p:cNvSpPr>
            <a:spLocks noGrp="1"/>
          </p:cNvSpPr>
          <p:nvPr>
            <p:ph idx="1"/>
          </p:nvPr>
        </p:nvSpPr>
        <p:spPr/>
        <p:txBody>
          <a:bodyPr/>
          <a:lstStyle/>
          <a:p>
            <a:r>
              <a:rPr lang="en-US" dirty="0"/>
              <a:t>Does it process data?</a:t>
            </a:r>
          </a:p>
          <a:p>
            <a:r>
              <a:rPr lang="en-US" dirty="0"/>
              <a:t>Does it proxy information?</a:t>
            </a:r>
          </a:p>
          <a:p>
            <a:r>
              <a:rPr lang="en-US" dirty="0"/>
              <a:t>Does it monitor for events?</a:t>
            </a:r>
          </a:p>
          <a:p>
            <a:endParaRPr lang="en-US" dirty="0"/>
          </a:p>
        </p:txBody>
      </p:sp>
    </p:spTree>
    <p:extLst>
      <p:ext uri="{BB962C8B-B14F-4D97-AF65-F5344CB8AC3E}">
        <p14:creationId xmlns:p14="http://schemas.microsoft.com/office/powerpoint/2010/main" val="2151346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5591E-E095-4A9B-B0B4-85C445B99B97}"/>
              </a:ext>
            </a:extLst>
          </p:cNvPr>
          <p:cNvSpPr>
            <a:spLocks noGrp="1"/>
          </p:cNvSpPr>
          <p:nvPr>
            <p:ph type="title"/>
          </p:nvPr>
        </p:nvSpPr>
        <p:spPr/>
        <p:txBody>
          <a:bodyPr/>
          <a:lstStyle/>
          <a:p>
            <a:r>
              <a:rPr lang="en-US" dirty="0"/>
              <a:t>What is the processing load?</a:t>
            </a:r>
          </a:p>
        </p:txBody>
      </p:sp>
      <p:sp>
        <p:nvSpPr>
          <p:cNvPr id="3" name="Content Placeholder 2">
            <a:extLst>
              <a:ext uri="{FF2B5EF4-FFF2-40B4-BE49-F238E27FC236}">
                <a16:creationId xmlns:a16="http://schemas.microsoft.com/office/drawing/2014/main" id="{1BDBB0A8-2646-4C78-8451-8470297CD828}"/>
              </a:ext>
            </a:extLst>
          </p:cNvPr>
          <p:cNvSpPr>
            <a:spLocks noGrp="1"/>
          </p:cNvSpPr>
          <p:nvPr>
            <p:ph idx="1"/>
          </p:nvPr>
        </p:nvSpPr>
        <p:spPr/>
        <p:txBody>
          <a:bodyPr>
            <a:normAutofit/>
          </a:bodyPr>
          <a:lstStyle/>
          <a:p>
            <a:pPr marL="341313" indent="-227013">
              <a:buFont typeface="Arial" panose="020B0604020202020204" pitchFamily="34" charset="0"/>
              <a:buChar char="•"/>
            </a:pPr>
            <a:r>
              <a:rPr lang="en-US" sz="2400" dirty="0"/>
              <a:t>Lot of CPU?</a:t>
            </a:r>
          </a:p>
          <a:p>
            <a:pPr marL="341313" indent="-227013">
              <a:buFont typeface="Arial" panose="020B0604020202020204" pitchFamily="34" charset="0"/>
              <a:buChar char="•"/>
            </a:pPr>
            <a:r>
              <a:rPr lang="en-US" sz="2400" dirty="0"/>
              <a:t>Lot of memory?</a:t>
            </a:r>
          </a:p>
          <a:p>
            <a:pPr marL="341313" indent="-227013">
              <a:buFont typeface="Arial" panose="020B0604020202020204" pitchFamily="34" charset="0"/>
              <a:buChar char="•"/>
            </a:pPr>
            <a:r>
              <a:rPr lang="en-US" sz="2400" dirty="0"/>
              <a:t>Lot of Disk I/O?</a:t>
            </a:r>
          </a:p>
          <a:p>
            <a:pPr marL="633921" lvl="1" indent="-227013">
              <a:buFont typeface="Arial" panose="020B0604020202020204" pitchFamily="34" charset="0"/>
              <a:buChar char="•"/>
            </a:pPr>
            <a:r>
              <a:rPr lang="en-US" sz="2000" dirty="0"/>
              <a:t>And how often?</a:t>
            </a:r>
          </a:p>
          <a:p>
            <a:pPr marL="816801" lvl="2" indent="-227013">
              <a:buFont typeface="Arial" panose="020B0604020202020204" pitchFamily="34" charset="0"/>
              <a:buChar char="•"/>
            </a:pPr>
            <a:r>
              <a:rPr lang="en-US" sz="1600" dirty="0"/>
              <a:t>Short bursts?</a:t>
            </a:r>
          </a:p>
          <a:p>
            <a:pPr marL="816801" lvl="2" indent="-227013">
              <a:buFont typeface="Arial" panose="020B0604020202020204" pitchFamily="34" charset="0"/>
              <a:buChar char="•"/>
            </a:pPr>
            <a:r>
              <a:rPr lang="en-US" sz="1600" dirty="0"/>
              <a:t>Extended time?</a:t>
            </a:r>
          </a:p>
          <a:p>
            <a:pPr marL="341313" indent="-227013">
              <a:buFont typeface="Arial" panose="020B0604020202020204" pitchFamily="34" charset="0"/>
              <a:buChar char="•"/>
            </a:pPr>
            <a:r>
              <a:rPr lang="en-US" sz="2400" dirty="0"/>
              <a:t>Does the client need to throttle or can the service do all the control?</a:t>
            </a:r>
          </a:p>
        </p:txBody>
      </p:sp>
    </p:spTree>
    <p:extLst>
      <p:ext uri="{BB962C8B-B14F-4D97-AF65-F5344CB8AC3E}">
        <p14:creationId xmlns:p14="http://schemas.microsoft.com/office/powerpoint/2010/main" val="1452873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90498-2ABF-4343-AB0A-0012DBE5C433}"/>
              </a:ext>
            </a:extLst>
          </p:cNvPr>
          <p:cNvSpPr>
            <a:spLocks noGrp="1"/>
          </p:cNvSpPr>
          <p:nvPr>
            <p:ph type="title"/>
          </p:nvPr>
        </p:nvSpPr>
        <p:spPr/>
        <p:txBody>
          <a:bodyPr/>
          <a:lstStyle/>
          <a:p>
            <a:r>
              <a:rPr lang="en-US" dirty="0"/>
              <a:t>What are the inputs/ outputs?  </a:t>
            </a:r>
            <a:br>
              <a:rPr lang="en-US" dirty="0"/>
            </a:br>
            <a:r>
              <a:rPr lang="en-US" dirty="0"/>
              <a:t>Data formats?</a:t>
            </a:r>
          </a:p>
        </p:txBody>
      </p:sp>
      <p:sp>
        <p:nvSpPr>
          <p:cNvPr id="3" name="Content Placeholder 2">
            <a:extLst>
              <a:ext uri="{FF2B5EF4-FFF2-40B4-BE49-F238E27FC236}">
                <a16:creationId xmlns:a16="http://schemas.microsoft.com/office/drawing/2014/main" id="{327C6CE9-6FC5-4E4C-88AE-A91CF79E7441}"/>
              </a:ext>
            </a:extLst>
          </p:cNvPr>
          <p:cNvSpPr>
            <a:spLocks noGrp="1"/>
          </p:cNvSpPr>
          <p:nvPr>
            <p:ph idx="1"/>
          </p:nvPr>
        </p:nvSpPr>
        <p:spPr/>
        <p:txBody>
          <a:bodyPr/>
          <a:lstStyle/>
          <a:p>
            <a:r>
              <a:rPr lang="en-US" dirty="0"/>
              <a:t>API with small data?</a:t>
            </a:r>
          </a:p>
          <a:p>
            <a:r>
              <a:rPr lang="en-US" dirty="0"/>
              <a:t>API with bulk data?</a:t>
            </a:r>
          </a:p>
          <a:p>
            <a:r>
              <a:rPr lang="en-US" dirty="0"/>
              <a:t>File based?</a:t>
            </a:r>
          </a:p>
          <a:p>
            <a:r>
              <a:rPr lang="en-US" dirty="0"/>
              <a:t>Combo?</a:t>
            </a:r>
          </a:p>
          <a:p>
            <a:r>
              <a:rPr lang="en-US" dirty="0"/>
              <a:t>ASCII?  ISO?  Text files?  Encoded? JSON? XML? Office/ </a:t>
            </a:r>
            <a:r>
              <a:rPr lang="en-US" dirty="0" err="1"/>
              <a:t>GoogleDoc</a:t>
            </a:r>
            <a:r>
              <a:rPr lang="en-US" dirty="0"/>
              <a:t> formats?  Binary data?  Images?</a:t>
            </a:r>
          </a:p>
          <a:p>
            <a:r>
              <a:rPr lang="en-US" dirty="0"/>
              <a:t>Things to look up</a:t>
            </a:r>
          </a:p>
          <a:p>
            <a:r>
              <a:rPr lang="en-US" dirty="0"/>
              <a:t>- MIME encoding (HTTP data wrappers)</a:t>
            </a:r>
          </a:p>
        </p:txBody>
      </p:sp>
    </p:spTree>
    <p:extLst>
      <p:ext uri="{BB962C8B-B14F-4D97-AF65-F5344CB8AC3E}">
        <p14:creationId xmlns:p14="http://schemas.microsoft.com/office/powerpoint/2010/main" val="1999089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A8636-3831-4F49-94ED-F236D93A52D4}"/>
              </a:ext>
            </a:extLst>
          </p:cNvPr>
          <p:cNvSpPr>
            <a:spLocks noGrp="1"/>
          </p:cNvSpPr>
          <p:nvPr>
            <p:ph type="title"/>
          </p:nvPr>
        </p:nvSpPr>
        <p:spPr/>
        <p:txBody>
          <a:bodyPr/>
          <a:lstStyle/>
          <a:p>
            <a:r>
              <a:rPr lang="en-US" dirty="0"/>
              <a:t>Are you responsible?</a:t>
            </a:r>
          </a:p>
        </p:txBody>
      </p:sp>
      <p:sp>
        <p:nvSpPr>
          <p:cNvPr id="3" name="Content Placeholder 2">
            <a:extLst>
              <a:ext uri="{FF2B5EF4-FFF2-40B4-BE49-F238E27FC236}">
                <a16:creationId xmlns:a16="http://schemas.microsoft.com/office/drawing/2014/main" id="{F737D3A8-5076-4466-B05A-8A2888B1E343}"/>
              </a:ext>
            </a:extLst>
          </p:cNvPr>
          <p:cNvSpPr>
            <a:spLocks noGrp="1"/>
          </p:cNvSpPr>
          <p:nvPr>
            <p:ph idx="1"/>
          </p:nvPr>
        </p:nvSpPr>
        <p:spPr/>
        <p:txBody>
          <a:bodyPr/>
          <a:lstStyle/>
          <a:p>
            <a:r>
              <a:rPr lang="en-US" dirty="0"/>
              <a:t>Architecture should assign responsibilities</a:t>
            </a:r>
          </a:p>
          <a:p>
            <a:r>
              <a:rPr lang="en-US" dirty="0"/>
              <a:t>It not the responsibility of each component to be responsible for the entire application</a:t>
            </a:r>
          </a:p>
          <a:p>
            <a:r>
              <a:rPr lang="en-US" dirty="0"/>
              <a:t>The application – or components you may ADD have responsibilities</a:t>
            </a:r>
          </a:p>
          <a:p>
            <a:r>
              <a:rPr lang="en-US" dirty="0"/>
              <a:t>- What are those responsibilities?</a:t>
            </a:r>
          </a:p>
          <a:p>
            <a:r>
              <a:rPr lang="en-US" dirty="0"/>
              <a:t>- How does your application ensure that an existing service is used ‘properly’</a:t>
            </a:r>
          </a:p>
          <a:p>
            <a:r>
              <a:rPr lang="en-US" dirty="0"/>
              <a:t>-- And what does ‘used properly’ mean?</a:t>
            </a:r>
          </a:p>
          <a:p>
            <a:r>
              <a:rPr lang="en-US" dirty="0"/>
              <a:t>REMEMBER: GIGO</a:t>
            </a:r>
          </a:p>
        </p:txBody>
      </p:sp>
    </p:spTree>
    <p:extLst>
      <p:ext uri="{BB962C8B-B14F-4D97-AF65-F5344CB8AC3E}">
        <p14:creationId xmlns:p14="http://schemas.microsoft.com/office/powerpoint/2010/main" val="31809657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448C3-1328-4886-9C31-4B780AD6C747}"/>
              </a:ext>
            </a:extLst>
          </p:cNvPr>
          <p:cNvSpPr>
            <a:spLocks noGrp="1"/>
          </p:cNvSpPr>
          <p:nvPr>
            <p:ph type="title"/>
          </p:nvPr>
        </p:nvSpPr>
        <p:spPr/>
        <p:txBody>
          <a:bodyPr/>
          <a:lstStyle/>
          <a:p>
            <a:r>
              <a:rPr lang="en-US" dirty="0"/>
              <a:t>For example…</a:t>
            </a:r>
          </a:p>
        </p:txBody>
      </p:sp>
      <p:sp>
        <p:nvSpPr>
          <p:cNvPr id="4" name="Rectangle 3">
            <a:extLst>
              <a:ext uri="{FF2B5EF4-FFF2-40B4-BE49-F238E27FC236}">
                <a16:creationId xmlns:a16="http://schemas.microsoft.com/office/drawing/2014/main" id="{3C4192B8-1738-47B9-B642-34454A81A7E2}"/>
              </a:ext>
            </a:extLst>
          </p:cNvPr>
          <p:cNvSpPr/>
          <p:nvPr/>
        </p:nvSpPr>
        <p:spPr>
          <a:xfrm>
            <a:off x="6643991" y="2237362"/>
            <a:ext cx="1916349" cy="19844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Word -&gt; PDF</a:t>
            </a:r>
          </a:p>
          <a:p>
            <a:pPr algn="ctr"/>
            <a:r>
              <a:rPr lang="en-US" dirty="0"/>
              <a:t>Conversion</a:t>
            </a:r>
          </a:p>
          <a:p>
            <a:pPr algn="ctr"/>
            <a:r>
              <a:rPr lang="en-US" dirty="0"/>
              <a:t>Service</a:t>
            </a:r>
          </a:p>
        </p:txBody>
      </p:sp>
      <p:sp>
        <p:nvSpPr>
          <p:cNvPr id="5" name="Oval 4">
            <a:extLst>
              <a:ext uri="{FF2B5EF4-FFF2-40B4-BE49-F238E27FC236}">
                <a16:creationId xmlns:a16="http://schemas.microsoft.com/office/drawing/2014/main" id="{79743AB1-9277-40FC-8627-F4B0A037B7B6}"/>
              </a:ext>
            </a:extLst>
          </p:cNvPr>
          <p:cNvSpPr/>
          <p:nvPr/>
        </p:nvSpPr>
        <p:spPr>
          <a:xfrm>
            <a:off x="2675106" y="2130357"/>
            <a:ext cx="1994171" cy="94358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Word Document</a:t>
            </a:r>
          </a:p>
        </p:txBody>
      </p:sp>
      <p:sp>
        <p:nvSpPr>
          <p:cNvPr id="6" name="Oval 5">
            <a:extLst>
              <a:ext uri="{FF2B5EF4-FFF2-40B4-BE49-F238E27FC236}">
                <a16:creationId xmlns:a16="http://schemas.microsoft.com/office/drawing/2014/main" id="{09DA2A54-D133-4ED8-A373-767B43A1061B}"/>
              </a:ext>
            </a:extLst>
          </p:cNvPr>
          <p:cNvSpPr/>
          <p:nvPr/>
        </p:nvSpPr>
        <p:spPr>
          <a:xfrm>
            <a:off x="9100549" y="2485417"/>
            <a:ext cx="1994171" cy="94358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PDF Document</a:t>
            </a:r>
          </a:p>
        </p:txBody>
      </p:sp>
      <p:sp>
        <p:nvSpPr>
          <p:cNvPr id="7" name="Oval 6">
            <a:extLst>
              <a:ext uri="{FF2B5EF4-FFF2-40B4-BE49-F238E27FC236}">
                <a16:creationId xmlns:a16="http://schemas.microsoft.com/office/drawing/2014/main" id="{0412D9CE-DBAD-4B50-94D1-899C2CD6B976}"/>
              </a:ext>
            </a:extLst>
          </p:cNvPr>
          <p:cNvSpPr/>
          <p:nvPr/>
        </p:nvSpPr>
        <p:spPr>
          <a:xfrm>
            <a:off x="2953966" y="4072646"/>
            <a:ext cx="1994171" cy="94358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Google docs Document</a:t>
            </a:r>
          </a:p>
        </p:txBody>
      </p:sp>
      <p:sp>
        <p:nvSpPr>
          <p:cNvPr id="8" name="Oval 7">
            <a:extLst>
              <a:ext uri="{FF2B5EF4-FFF2-40B4-BE49-F238E27FC236}">
                <a16:creationId xmlns:a16="http://schemas.microsoft.com/office/drawing/2014/main" id="{0B508350-60D9-4F3C-A5B9-7D4995015A2F}"/>
              </a:ext>
            </a:extLst>
          </p:cNvPr>
          <p:cNvSpPr/>
          <p:nvPr/>
        </p:nvSpPr>
        <p:spPr>
          <a:xfrm>
            <a:off x="9100548" y="4340157"/>
            <a:ext cx="1994171" cy="94358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Garbage</a:t>
            </a:r>
          </a:p>
        </p:txBody>
      </p:sp>
      <p:sp>
        <p:nvSpPr>
          <p:cNvPr id="9" name="TextBox 8">
            <a:extLst>
              <a:ext uri="{FF2B5EF4-FFF2-40B4-BE49-F238E27FC236}">
                <a16:creationId xmlns:a16="http://schemas.microsoft.com/office/drawing/2014/main" id="{6E1AC277-797E-4C6D-9876-93EFB53D718F}"/>
              </a:ext>
            </a:extLst>
          </p:cNvPr>
          <p:cNvSpPr txBox="1"/>
          <p:nvPr/>
        </p:nvSpPr>
        <p:spPr>
          <a:xfrm>
            <a:off x="423081" y="5417511"/>
            <a:ext cx="11225284" cy="369332"/>
          </a:xfrm>
          <a:prstGeom prst="rect">
            <a:avLst/>
          </a:prstGeom>
          <a:noFill/>
        </p:spPr>
        <p:txBody>
          <a:bodyPr wrap="square" rtlCol="0">
            <a:spAutoFit/>
          </a:bodyPr>
          <a:lstStyle/>
          <a:p>
            <a:r>
              <a:rPr lang="en-US" dirty="0"/>
              <a:t>Who is at fault for getting ‘garbage output’ when a Google docs document is sent to the Word-&gt;PDF conversion service</a:t>
            </a:r>
          </a:p>
        </p:txBody>
      </p:sp>
      <p:cxnSp>
        <p:nvCxnSpPr>
          <p:cNvPr id="11" name="Straight Arrow Connector 10">
            <a:extLst>
              <a:ext uri="{FF2B5EF4-FFF2-40B4-BE49-F238E27FC236}">
                <a16:creationId xmlns:a16="http://schemas.microsoft.com/office/drawing/2014/main" id="{03B65851-B656-4DAC-9ED1-DFA0EB897C03}"/>
              </a:ext>
            </a:extLst>
          </p:cNvPr>
          <p:cNvCxnSpPr>
            <a:stCxn id="5" idx="6"/>
          </p:cNvCxnSpPr>
          <p:nvPr/>
        </p:nvCxnSpPr>
        <p:spPr>
          <a:xfrm>
            <a:off x="4669277" y="2602149"/>
            <a:ext cx="1974714" cy="47179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2" name="Straight Arrow Connector 11">
            <a:extLst>
              <a:ext uri="{FF2B5EF4-FFF2-40B4-BE49-F238E27FC236}">
                <a16:creationId xmlns:a16="http://schemas.microsoft.com/office/drawing/2014/main" id="{91643CCD-770F-48D9-8707-7A8FDA2E45BD}"/>
              </a:ext>
            </a:extLst>
          </p:cNvPr>
          <p:cNvCxnSpPr>
            <a:cxnSpLocks/>
            <a:stCxn id="4" idx="3"/>
          </p:cNvCxnSpPr>
          <p:nvPr/>
        </p:nvCxnSpPr>
        <p:spPr>
          <a:xfrm flipV="1">
            <a:off x="8560340" y="2884413"/>
            <a:ext cx="540208" cy="34517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4" name="Straight Arrow Connector 13">
            <a:extLst>
              <a:ext uri="{FF2B5EF4-FFF2-40B4-BE49-F238E27FC236}">
                <a16:creationId xmlns:a16="http://schemas.microsoft.com/office/drawing/2014/main" id="{AADD2015-C820-44AE-980B-9A763AD7BE0D}"/>
              </a:ext>
            </a:extLst>
          </p:cNvPr>
          <p:cNvCxnSpPr>
            <a:cxnSpLocks/>
            <a:stCxn id="7" idx="6"/>
          </p:cNvCxnSpPr>
          <p:nvPr/>
        </p:nvCxnSpPr>
        <p:spPr>
          <a:xfrm flipV="1">
            <a:off x="4948137" y="3784061"/>
            <a:ext cx="1695854" cy="760377"/>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7" name="Straight Arrow Connector 16">
            <a:extLst>
              <a:ext uri="{FF2B5EF4-FFF2-40B4-BE49-F238E27FC236}">
                <a16:creationId xmlns:a16="http://schemas.microsoft.com/office/drawing/2014/main" id="{5022CD0F-4352-477D-A025-5F163E35DBE5}"/>
              </a:ext>
            </a:extLst>
          </p:cNvPr>
          <p:cNvCxnSpPr>
            <a:cxnSpLocks/>
            <a:endCxn id="8" idx="0"/>
          </p:cNvCxnSpPr>
          <p:nvPr/>
        </p:nvCxnSpPr>
        <p:spPr>
          <a:xfrm>
            <a:off x="8560340" y="3605719"/>
            <a:ext cx="1537294" cy="734438"/>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0" name="Straight Connector 9">
            <a:extLst>
              <a:ext uri="{FF2B5EF4-FFF2-40B4-BE49-F238E27FC236}">
                <a16:creationId xmlns:a16="http://schemas.microsoft.com/office/drawing/2014/main" id="{7A0ED7F9-FDAA-4E09-9F2F-ED3574421084}"/>
              </a:ext>
            </a:extLst>
          </p:cNvPr>
          <p:cNvCxnSpPr>
            <a:cxnSpLocks/>
          </p:cNvCxnSpPr>
          <p:nvPr/>
        </p:nvCxnSpPr>
        <p:spPr>
          <a:xfrm>
            <a:off x="6650815" y="3073939"/>
            <a:ext cx="1916349" cy="155644"/>
          </a:xfrm>
          <a:prstGeom prst="line">
            <a:avLst/>
          </a:prstGeom>
          <a:ln w="38100"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6" name="Straight Connector 15">
            <a:extLst>
              <a:ext uri="{FF2B5EF4-FFF2-40B4-BE49-F238E27FC236}">
                <a16:creationId xmlns:a16="http://schemas.microsoft.com/office/drawing/2014/main" id="{2667B485-D149-4EBD-8FEF-070A7C80DD36}"/>
              </a:ext>
            </a:extLst>
          </p:cNvPr>
          <p:cNvCxnSpPr>
            <a:cxnSpLocks/>
          </p:cNvCxnSpPr>
          <p:nvPr/>
        </p:nvCxnSpPr>
        <p:spPr>
          <a:xfrm flipV="1">
            <a:off x="6652299" y="3630865"/>
            <a:ext cx="1908041" cy="156147"/>
          </a:xfrm>
          <a:prstGeom prst="line">
            <a:avLst/>
          </a:prstGeom>
          <a:ln w="38100"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8" name="TextBox 17">
            <a:extLst>
              <a:ext uri="{FF2B5EF4-FFF2-40B4-BE49-F238E27FC236}">
                <a16:creationId xmlns:a16="http://schemas.microsoft.com/office/drawing/2014/main" id="{4CF3941A-FDC5-4C07-8DDE-EE0277C89154}"/>
              </a:ext>
            </a:extLst>
          </p:cNvPr>
          <p:cNvSpPr txBox="1"/>
          <p:nvPr/>
        </p:nvSpPr>
        <p:spPr>
          <a:xfrm>
            <a:off x="421476" y="5945297"/>
            <a:ext cx="11677480" cy="369332"/>
          </a:xfrm>
          <a:prstGeom prst="rect">
            <a:avLst/>
          </a:prstGeom>
          <a:noFill/>
        </p:spPr>
        <p:txBody>
          <a:bodyPr wrap="square" rtlCol="0">
            <a:spAutoFit/>
          </a:bodyPr>
          <a:lstStyle/>
          <a:p>
            <a:r>
              <a:rPr lang="en-US" dirty="0"/>
              <a:t>If the conversion service can only process 10 docs/ second; who is responsible for ensuring that the rate isn’t exceeded?</a:t>
            </a:r>
          </a:p>
        </p:txBody>
      </p:sp>
    </p:spTree>
    <p:extLst>
      <p:ext uri="{BB962C8B-B14F-4D97-AF65-F5344CB8AC3E}">
        <p14:creationId xmlns:p14="http://schemas.microsoft.com/office/powerpoint/2010/main" val="2626797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nodeType="click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wipe(down)">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wipe(down)">
                                      <p:cBhvr>
                                        <p:cTn id="25" dur="5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250"/>
                                  </p:stCondLst>
                                  <p:childTnLst>
                                    <p:set>
                                      <p:cBhvr>
                                        <p:cTn id="29" dur="1" fill="hold">
                                          <p:stCondLst>
                                            <p:cond delay="0"/>
                                          </p:stCondLst>
                                        </p:cTn>
                                        <p:tgtEl>
                                          <p:spTgt spid="7"/>
                                        </p:tgtEl>
                                        <p:attrNameLst>
                                          <p:attrName>style.visibility</p:attrName>
                                        </p:attrNameLst>
                                      </p:cBhvr>
                                      <p:to>
                                        <p:strVal val="visible"/>
                                      </p:to>
                                    </p:set>
                                    <p:animEffect transition="in" filter="barn(inVertical)">
                                      <p:cBhvr>
                                        <p:cTn id="30" dur="50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nodeType="click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wipe(down)">
                                      <p:cBhvr>
                                        <p:cTn id="39" dur="500"/>
                                        <p:tgtEl>
                                          <p:spTgt spid="16"/>
                                        </p:tgtEl>
                                      </p:cBhvr>
                                    </p:animEffec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17"/>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grpId="0" nodeType="clickEffect">
                                  <p:stCondLst>
                                    <p:cond delay="0"/>
                                  </p:stCondLst>
                                  <p:childTnLst>
                                    <p:set>
                                      <p:cBhvr>
                                        <p:cTn id="47" dur="1" fill="hold">
                                          <p:stCondLst>
                                            <p:cond delay="0"/>
                                          </p:stCondLst>
                                        </p:cTn>
                                        <p:tgtEl>
                                          <p:spTgt spid="8"/>
                                        </p:tgtEl>
                                        <p:attrNameLst>
                                          <p:attrName>style.visibility</p:attrName>
                                        </p:attrNameLst>
                                      </p:cBhvr>
                                      <p:to>
                                        <p:strVal val="visible"/>
                                      </p:to>
                                    </p:set>
                                    <p:animEffect transition="in" filter="barn(inVertical)">
                                      <p:cBhvr>
                                        <p:cTn id="48" dur="500"/>
                                        <p:tgtEl>
                                          <p:spTgt spid="8"/>
                                        </p:tgtEl>
                                      </p:cBhvr>
                                    </p:animEffect>
                                  </p:childTnLst>
                                </p:cTn>
                              </p:par>
                            </p:childTnLst>
                          </p:cTn>
                        </p:par>
                      </p:childTnLst>
                    </p:cTn>
                  </p:par>
                  <p:par>
                    <p:cTn id="49" fill="hold">
                      <p:stCondLst>
                        <p:cond delay="indefinite"/>
                      </p:stCondLst>
                      <p:childTnLst>
                        <p:par>
                          <p:cTn id="50" fill="hold">
                            <p:stCondLst>
                              <p:cond delay="0"/>
                            </p:stCondLst>
                            <p:childTnLst>
                              <p:par>
                                <p:cTn id="51" presetID="14" presetClass="entr" presetSubtype="10" fill="hold" grpId="0" nodeType="clickEffect">
                                  <p:stCondLst>
                                    <p:cond delay="0"/>
                                  </p:stCondLst>
                                  <p:childTnLst>
                                    <p:set>
                                      <p:cBhvr>
                                        <p:cTn id="52" dur="1" fill="hold">
                                          <p:stCondLst>
                                            <p:cond delay="0"/>
                                          </p:stCondLst>
                                        </p:cTn>
                                        <p:tgtEl>
                                          <p:spTgt spid="9"/>
                                        </p:tgtEl>
                                        <p:attrNameLst>
                                          <p:attrName>style.visibility</p:attrName>
                                        </p:attrNameLst>
                                      </p:cBhvr>
                                      <p:to>
                                        <p:strVal val="visible"/>
                                      </p:to>
                                    </p:set>
                                    <p:animEffect transition="in" filter="randombar(horizontal)">
                                      <p:cBhvr>
                                        <p:cTn id="53" dur="500"/>
                                        <p:tgtEl>
                                          <p:spTgt spid="9"/>
                                        </p:tgtEl>
                                      </p:cBhvr>
                                    </p:animEffect>
                                  </p:childTnLst>
                                </p:cTn>
                              </p:par>
                            </p:childTnLst>
                          </p:cTn>
                        </p:par>
                      </p:childTnLst>
                    </p:cTn>
                  </p:par>
                  <p:par>
                    <p:cTn id="54" fill="hold">
                      <p:stCondLst>
                        <p:cond delay="indefinite"/>
                      </p:stCondLst>
                      <p:childTnLst>
                        <p:par>
                          <p:cTn id="55" fill="hold">
                            <p:stCondLst>
                              <p:cond delay="0"/>
                            </p:stCondLst>
                            <p:childTnLst>
                              <p:par>
                                <p:cTn id="56" presetID="14" presetClass="entr" presetSubtype="10" fill="hold" grpId="0" nodeType="clickEffect">
                                  <p:stCondLst>
                                    <p:cond delay="0"/>
                                  </p:stCondLst>
                                  <p:childTnLst>
                                    <p:set>
                                      <p:cBhvr>
                                        <p:cTn id="57" dur="1" fill="hold">
                                          <p:stCondLst>
                                            <p:cond delay="0"/>
                                          </p:stCondLst>
                                        </p:cTn>
                                        <p:tgtEl>
                                          <p:spTgt spid="18"/>
                                        </p:tgtEl>
                                        <p:attrNameLst>
                                          <p:attrName>style.visibility</p:attrName>
                                        </p:attrNameLst>
                                      </p:cBhvr>
                                      <p:to>
                                        <p:strVal val="visible"/>
                                      </p:to>
                                    </p:set>
                                    <p:animEffect transition="in" filter="randombar(horizontal)">
                                      <p:cBhvr>
                                        <p:cTn id="58"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p:bldP spid="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448C3-1328-4886-9C31-4B780AD6C747}"/>
              </a:ext>
            </a:extLst>
          </p:cNvPr>
          <p:cNvSpPr>
            <a:spLocks noGrp="1"/>
          </p:cNvSpPr>
          <p:nvPr>
            <p:ph type="title"/>
          </p:nvPr>
        </p:nvSpPr>
        <p:spPr/>
        <p:txBody>
          <a:bodyPr/>
          <a:lstStyle/>
          <a:p>
            <a:r>
              <a:rPr lang="en-US" dirty="0"/>
              <a:t>For example…</a:t>
            </a:r>
          </a:p>
        </p:txBody>
      </p:sp>
      <p:sp>
        <p:nvSpPr>
          <p:cNvPr id="4" name="Rectangle 3">
            <a:extLst>
              <a:ext uri="{FF2B5EF4-FFF2-40B4-BE49-F238E27FC236}">
                <a16:creationId xmlns:a16="http://schemas.microsoft.com/office/drawing/2014/main" id="{3C4192B8-1738-47B9-B642-34454A81A7E2}"/>
              </a:ext>
            </a:extLst>
          </p:cNvPr>
          <p:cNvSpPr/>
          <p:nvPr/>
        </p:nvSpPr>
        <p:spPr>
          <a:xfrm>
            <a:off x="7854319" y="2210445"/>
            <a:ext cx="1601172" cy="20113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Word -&gt; PDF</a:t>
            </a:r>
          </a:p>
          <a:p>
            <a:pPr algn="ctr"/>
            <a:r>
              <a:rPr lang="en-US" dirty="0"/>
              <a:t>Conversion</a:t>
            </a:r>
          </a:p>
          <a:p>
            <a:pPr algn="ctr"/>
            <a:r>
              <a:rPr lang="en-US" dirty="0"/>
              <a:t>Service</a:t>
            </a:r>
          </a:p>
        </p:txBody>
      </p:sp>
      <p:sp>
        <p:nvSpPr>
          <p:cNvPr id="5" name="Oval 4">
            <a:extLst>
              <a:ext uri="{FF2B5EF4-FFF2-40B4-BE49-F238E27FC236}">
                <a16:creationId xmlns:a16="http://schemas.microsoft.com/office/drawing/2014/main" id="{79743AB1-9277-40FC-8627-F4B0A037B7B6}"/>
              </a:ext>
            </a:extLst>
          </p:cNvPr>
          <p:cNvSpPr/>
          <p:nvPr/>
        </p:nvSpPr>
        <p:spPr>
          <a:xfrm>
            <a:off x="5358439" y="2244020"/>
            <a:ext cx="1666195" cy="956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Word Document</a:t>
            </a:r>
          </a:p>
        </p:txBody>
      </p:sp>
      <p:sp>
        <p:nvSpPr>
          <p:cNvPr id="6" name="Oval 5">
            <a:extLst>
              <a:ext uri="{FF2B5EF4-FFF2-40B4-BE49-F238E27FC236}">
                <a16:creationId xmlns:a16="http://schemas.microsoft.com/office/drawing/2014/main" id="{09DA2A54-D133-4ED8-A373-767B43A1061B}"/>
              </a:ext>
            </a:extLst>
          </p:cNvPr>
          <p:cNvSpPr/>
          <p:nvPr/>
        </p:nvSpPr>
        <p:spPr>
          <a:xfrm>
            <a:off x="9918592" y="2193348"/>
            <a:ext cx="1666195" cy="956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PDF Document</a:t>
            </a:r>
          </a:p>
        </p:txBody>
      </p:sp>
      <p:sp>
        <p:nvSpPr>
          <p:cNvPr id="7" name="Oval 6">
            <a:extLst>
              <a:ext uri="{FF2B5EF4-FFF2-40B4-BE49-F238E27FC236}">
                <a16:creationId xmlns:a16="http://schemas.microsoft.com/office/drawing/2014/main" id="{0412D9CE-DBAD-4B50-94D1-899C2CD6B976}"/>
              </a:ext>
            </a:extLst>
          </p:cNvPr>
          <p:cNvSpPr/>
          <p:nvPr/>
        </p:nvSpPr>
        <p:spPr>
          <a:xfrm>
            <a:off x="5260671" y="3619766"/>
            <a:ext cx="1666195" cy="956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Google docs Document</a:t>
            </a:r>
          </a:p>
        </p:txBody>
      </p:sp>
      <p:sp>
        <p:nvSpPr>
          <p:cNvPr id="8" name="Oval 7">
            <a:extLst>
              <a:ext uri="{FF2B5EF4-FFF2-40B4-BE49-F238E27FC236}">
                <a16:creationId xmlns:a16="http://schemas.microsoft.com/office/drawing/2014/main" id="{0B508350-60D9-4F3C-A5B9-7D4995015A2F}"/>
              </a:ext>
            </a:extLst>
          </p:cNvPr>
          <p:cNvSpPr/>
          <p:nvPr/>
        </p:nvSpPr>
        <p:spPr>
          <a:xfrm>
            <a:off x="10223565" y="3509212"/>
            <a:ext cx="1666195" cy="956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Garbage</a:t>
            </a:r>
          </a:p>
        </p:txBody>
      </p:sp>
      <p:cxnSp>
        <p:nvCxnSpPr>
          <p:cNvPr id="11" name="Straight Arrow Connector 10">
            <a:extLst>
              <a:ext uri="{FF2B5EF4-FFF2-40B4-BE49-F238E27FC236}">
                <a16:creationId xmlns:a16="http://schemas.microsoft.com/office/drawing/2014/main" id="{03B65851-B656-4DAC-9ED1-DFA0EB897C03}"/>
              </a:ext>
            </a:extLst>
          </p:cNvPr>
          <p:cNvCxnSpPr>
            <a:cxnSpLocks/>
          </p:cNvCxnSpPr>
          <p:nvPr/>
        </p:nvCxnSpPr>
        <p:spPr>
          <a:xfrm>
            <a:off x="7018476" y="2831764"/>
            <a:ext cx="847927" cy="20367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2" name="Straight Arrow Connector 11">
            <a:extLst>
              <a:ext uri="{FF2B5EF4-FFF2-40B4-BE49-F238E27FC236}">
                <a16:creationId xmlns:a16="http://schemas.microsoft.com/office/drawing/2014/main" id="{91643CCD-770F-48D9-8707-7A8FDA2E45BD}"/>
              </a:ext>
            </a:extLst>
          </p:cNvPr>
          <p:cNvCxnSpPr>
            <a:cxnSpLocks/>
            <a:stCxn id="4" idx="3"/>
          </p:cNvCxnSpPr>
          <p:nvPr/>
        </p:nvCxnSpPr>
        <p:spPr>
          <a:xfrm flipV="1">
            <a:off x="9455491" y="2884413"/>
            <a:ext cx="540208" cy="33171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4" name="Straight Arrow Connector 13">
            <a:extLst>
              <a:ext uri="{FF2B5EF4-FFF2-40B4-BE49-F238E27FC236}">
                <a16:creationId xmlns:a16="http://schemas.microsoft.com/office/drawing/2014/main" id="{AADD2015-C820-44AE-980B-9A763AD7BE0D}"/>
              </a:ext>
            </a:extLst>
          </p:cNvPr>
          <p:cNvCxnSpPr>
            <a:cxnSpLocks/>
          </p:cNvCxnSpPr>
          <p:nvPr/>
        </p:nvCxnSpPr>
        <p:spPr>
          <a:xfrm flipV="1">
            <a:off x="6894354" y="3619842"/>
            <a:ext cx="961478" cy="441943"/>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7" name="Straight Arrow Connector 16">
            <a:extLst>
              <a:ext uri="{FF2B5EF4-FFF2-40B4-BE49-F238E27FC236}">
                <a16:creationId xmlns:a16="http://schemas.microsoft.com/office/drawing/2014/main" id="{5022CD0F-4352-477D-A025-5F163E35DBE5}"/>
              </a:ext>
            </a:extLst>
          </p:cNvPr>
          <p:cNvCxnSpPr>
            <a:cxnSpLocks/>
          </p:cNvCxnSpPr>
          <p:nvPr/>
        </p:nvCxnSpPr>
        <p:spPr>
          <a:xfrm>
            <a:off x="9455491" y="3605719"/>
            <a:ext cx="829685" cy="21797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0" name="Straight Connector 9">
            <a:extLst>
              <a:ext uri="{FF2B5EF4-FFF2-40B4-BE49-F238E27FC236}">
                <a16:creationId xmlns:a16="http://schemas.microsoft.com/office/drawing/2014/main" id="{7A0ED7F9-FDAA-4E09-9F2F-ED3574421084}"/>
              </a:ext>
            </a:extLst>
          </p:cNvPr>
          <p:cNvCxnSpPr>
            <a:cxnSpLocks/>
          </p:cNvCxnSpPr>
          <p:nvPr/>
        </p:nvCxnSpPr>
        <p:spPr>
          <a:xfrm>
            <a:off x="7861143" y="3071828"/>
            <a:ext cx="1601172" cy="157755"/>
          </a:xfrm>
          <a:prstGeom prst="line">
            <a:avLst/>
          </a:prstGeom>
          <a:ln w="38100"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6" name="Straight Connector 15">
            <a:extLst>
              <a:ext uri="{FF2B5EF4-FFF2-40B4-BE49-F238E27FC236}">
                <a16:creationId xmlns:a16="http://schemas.microsoft.com/office/drawing/2014/main" id="{2667B485-D149-4EBD-8FEF-070A7C80DD36}"/>
              </a:ext>
            </a:extLst>
          </p:cNvPr>
          <p:cNvCxnSpPr>
            <a:cxnSpLocks/>
          </p:cNvCxnSpPr>
          <p:nvPr/>
        </p:nvCxnSpPr>
        <p:spPr>
          <a:xfrm>
            <a:off x="7861260" y="3628747"/>
            <a:ext cx="1594231" cy="2119"/>
          </a:xfrm>
          <a:prstGeom prst="line">
            <a:avLst/>
          </a:prstGeom>
          <a:ln w="38100"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0" name="TextBox 19">
            <a:extLst>
              <a:ext uri="{FF2B5EF4-FFF2-40B4-BE49-F238E27FC236}">
                <a16:creationId xmlns:a16="http://schemas.microsoft.com/office/drawing/2014/main" id="{84ACE33D-7A58-4482-BF5C-86E4B604BDC0}"/>
              </a:ext>
            </a:extLst>
          </p:cNvPr>
          <p:cNvSpPr txBox="1"/>
          <p:nvPr/>
        </p:nvSpPr>
        <p:spPr>
          <a:xfrm>
            <a:off x="827773" y="1953928"/>
            <a:ext cx="3509909" cy="646331"/>
          </a:xfrm>
          <a:prstGeom prst="rect">
            <a:avLst/>
          </a:prstGeom>
          <a:noFill/>
        </p:spPr>
        <p:txBody>
          <a:bodyPr wrap="square" rtlCol="0">
            <a:spAutoFit/>
          </a:bodyPr>
          <a:lstStyle/>
          <a:p>
            <a:r>
              <a:rPr lang="en-US" dirty="0"/>
              <a:t>What design tactics would you apply?</a:t>
            </a:r>
          </a:p>
        </p:txBody>
      </p:sp>
      <p:sp>
        <p:nvSpPr>
          <p:cNvPr id="21" name="Oval 20">
            <a:extLst>
              <a:ext uri="{FF2B5EF4-FFF2-40B4-BE49-F238E27FC236}">
                <a16:creationId xmlns:a16="http://schemas.microsoft.com/office/drawing/2014/main" id="{F54A991B-663C-4356-8B38-78F5A14EA8C2}"/>
              </a:ext>
            </a:extLst>
          </p:cNvPr>
          <p:cNvSpPr/>
          <p:nvPr/>
        </p:nvSpPr>
        <p:spPr>
          <a:xfrm>
            <a:off x="1472665" y="3229583"/>
            <a:ext cx="1876927" cy="134656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Type checker</a:t>
            </a:r>
          </a:p>
        </p:txBody>
      </p:sp>
      <p:sp>
        <p:nvSpPr>
          <p:cNvPr id="22" name="Oval 21">
            <a:extLst>
              <a:ext uri="{FF2B5EF4-FFF2-40B4-BE49-F238E27FC236}">
                <a16:creationId xmlns:a16="http://schemas.microsoft.com/office/drawing/2014/main" id="{1DC528BC-B667-48AD-AED2-ABDC418422F9}"/>
              </a:ext>
            </a:extLst>
          </p:cNvPr>
          <p:cNvSpPr/>
          <p:nvPr/>
        </p:nvSpPr>
        <p:spPr>
          <a:xfrm>
            <a:off x="1472665" y="4796897"/>
            <a:ext cx="1876927" cy="134656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Document Queue</a:t>
            </a:r>
          </a:p>
        </p:txBody>
      </p:sp>
      <p:sp>
        <p:nvSpPr>
          <p:cNvPr id="23" name="TextBox 22">
            <a:extLst>
              <a:ext uri="{FF2B5EF4-FFF2-40B4-BE49-F238E27FC236}">
                <a16:creationId xmlns:a16="http://schemas.microsoft.com/office/drawing/2014/main" id="{FC9C84AC-25D4-40E1-B875-649E5D06C98F}"/>
              </a:ext>
            </a:extLst>
          </p:cNvPr>
          <p:cNvSpPr txBox="1"/>
          <p:nvPr/>
        </p:nvSpPr>
        <p:spPr>
          <a:xfrm>
            <a:off x="302240" y="2671539"/>
            <a:ext cx="1876927" cy="646331"/>
          </a:xfrm>
          <a:prstGeom prst="rect">
            <a:avLst/>
          </a:prstGeom>
          <a:noFill/>
        </p:spPr>
        <p:txBody>
          <a:bodyPr wrap="square" rtlCol="0">
            <a:spAutoFit/>
          </a:bodyPr>
          <a:lstStyle/>
          <a:p>
            <a:r>
              <a:rPr lang="en-US" dirty="0"/>
              <a:t>Only the correct documents …</a:t>
            </a:r>
          </a:p>
        </p:txBody>
      </p:sp>
      <p:sp>
        <p:nvSpPr>
          <p:cNvPr id="24" name="TextBox 23">
            <a:extLst>
              <a:ext uri="{FF2B5EF4-FFF2-40B4-BE49-F238E27FC236}">
                <a16:creationId xmlns:a16="http://schemas.microsoft.com/office/drawing/2014/main" id="{7B94CF61-F73E-4AEC-94B0-9A646574E121}"/>
              </a:ext>
            </a:extLst>
          </p:cNvPr>
          <p:cNvSpPr txBox="1"/>
          <p:nvPr/>
        </p:nvSpPr>
        <p:spPr>
          <a:xfrm>
            <a:off x="87045" y="4460685"/>
            <a:ext cx="1876927" cy="646331"/>
          </a:xfrm>
          <a:prstGeom prst="rect">
            <a:avLst/>
          </a:prstGeom>
          <a:noFill/>
        </p:spPr>
        <p:txBody>
          <a:bodyPr wrap="square" rtlCol="0">
            <a:spAutoFit/>
          </a:bodyPr>
          <a:lstStyle/>
          <a:p>
            <a:r>
              <a:rPr lang="en-US" dirty="0"/>
              <a:t>Ensure service is not flooded …</a:t>
            </a:r>
          </a:p>
        </p:txBody>
      </p:sp>
    </p:spTree>
    <p:extLst>
      <p:ext uri="{BB962C8B-B14F-4D97-AF65-F5344CB8AC3E}">
        <p14:creationId xmlns:p14="http://schemas.microsoft.com/office/powerpoint/2010/main" val="163235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ppt_x"/>
                                          </p:val>
                                        </p:tav>
                                        <p:tav tm="100000">
                                          <p:val>
                                            <p:strVal val="#ppt_x"/>
                                          </p:val>
                                        </p:tav>
                                      </p:tavLst>
                                    </p:anim>
                                    <p:anim calcmode="lin" valueType="num">
                                      <p:cBhvr additive="base">
                                        <p:cTn id="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barn(inVertical)">
                                      <p:cBhvr>
                                        <p:cTn id="13" dur="500"/>
                                        <p:tgtEl>
                                          <p:spTgt spid="21"/>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24"/>
                                        </p:tgtEl>
                                        <p:attrNameLst>
                                          <p:attrName>style.visibility</p:attrName>
                                        </p:attrNameLst>
                                      </p:cBhvr>
                                      <p:to>
                                        <p:strVal val="visible"/>
                                      </p:to>
                                    </p:set>
                                    <p:anim calcmode="lin" valueType="num">
                                      <p:cBhvr additive="base">
                                        <p:cTn id="18" dur="500" fill="hold"/>
                                        <p:tgtEl>
                                          <p:spTgt spid="24"/>
                                        </p:tgtEl>
                                        <p:attrNameLst>
                                          <p:attrName>ppt_x</p:attrName>
                                        </p:attrNameLst>
                                      </p:cBhvr>
                                      <p:tavLst>
                                        <p:tav tm="0">
                                          <p:val>
                                            <p:strVal val="#ppt_x"/>
                                          </p:val>
                                        </p:tav>
                                        <p:tav tm="100000">
                                          <p:val>
                                            <p:strVal val="#ppt_x"/>
                                          </p:val>
                                        </p:tav>
                                      </p:tavLst>
                                    </p:anim>
                                    <p:anim calcmode="lin" valueType="num">
                                      <p:cBhvr additive="base">
                                        <p:cTn id="19"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wipe(down)">
                                      <p:cBhvr>
                                        <p:cTn id="24"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p:bldP spid="2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0FA63-3E1C-49A6-A236-61FCA2F01C60}"/>
              </a:ext>
            </a:extLst>
          </p:cNvPr>
          <p:cNvSpPr>
            <a:spLocks noGrp="1"/>
          </p:cNvSpPr>
          <p:nvPr>
            <p:ph type="title"/>
          </p:nvPr>
        </p:nvSpPr>
        <p:spPr/>
        <p:txBody>
          <a:bodyPr/>
          <a:lstStyle/>
          <a:p>
            <a:r>
              <a:rPr lang="en-US" dirty="0"/>
              <a:t>Communications?  </a:t>
            </a:r>
            <a:br>
              <a:rPr lang="en-US" dirty="0"/>
            </a:br>
            <a:r>
              <a:rPr lang="en-US" dirty="0"/>
              <a:t>APIs?</a:t>
            </a:r>
          </a:p>
        </p:txBody>
      </p:sp>
      <p:sp>
        <p:nvSpPr>
          <p:cNvPr id="3" name="Content Placeholder 2">
            <a:extLst>
              <a:ext uri="{FF2B5EF4-FFF2-40B4-BE49-F238E27FC236}">
                <a16:creationId xmlns:a16="http://schemas.microsoft.com/office/drawing/2014/main" id="{E0DD7AD9-FCA4-4091-84DB-4DFFB085A943}"/>
              </a:ext>
            </a:extLst>
          </p:cNvPr>
          <p:cNvSpPr>
            <a:spLocks noGrp="1"/>
          </p:cNvSpPr>
          <p:nvPr>
            <p:ph idx="1"/>
          </p:nvPr>
        </p:nvSpPr>
        <p:spPr/>
        <p:txBody>
          <a:bodyPr/>
          <a:lstStyle/>
          <a:p>
            <a:r>
              <a:rPr lang="en-US" dirty="0"/>
              <a:t>Raw data?</a:t>
            </a:r>
          </a:p>
          <a:p>
            <a:r>
              <a:rPr lang="en-US" dirty="0"/>
              <a:t>Encrypted?</a:t>
            </a:r>
          </a:p>
          <a:p>
            <a:r>
              <a:rPr lang="en-US" dirty="0"/>
              <a:t>Strongly typed?</a:t>
            </a:r>
          </a:p>
          <a:p>
            <a:r>
              <a:rPr lang="en-US" dirty="0"/>
              <a:t>What protocols?  Ports?</a:t>
            </a:r>
          </a:p>
          <a:p>
            <a:r>
              <a:rPr lang="en-US" dirty="0"/>
              <a:t>Event based? Polled?  Performance impacts?  Logic/ algorithm impacts?</a:t>
            </a:r>
          </a:p>
          <a:p>
            <a:endParaRPr lang="en-US" dirty="0"/>
          </a:p>
          <a:p>
            <a:r>
              <a:rPr lang="en-US" dirty="0"/>
              <a:t>Security considerations? </a:t>
            </a:r>
            <a:r>
              <a:rPr lang="en-US"/>
              <a:t>(See 331!)</a:t>
            </a:r>
            <a:endParaRPr lang="en-US" dirty="0"/>
          </a:p>
        </p:txBody>
      </p:sp>
    </p:spTree>
    <p:extLst>
      <p:ext uri="{BB962C8B-B14F-4D97-AF65-F5344CB8AC3E}">
        <p14:creationId xmlns:p14="http://schemas.microsoft.com/office/powerpoint/2010/main" val="1190117266"/>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3633</TotalTime>
  <Words>608</Words>
  <Application>Microsoft Office PowerPoint</Application>
  <PresentationFormat>Widescreen</PresentationFormat>
  <Paragraphs>97</Paragraphs>
  <Slides>11</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Retrospect</vt:lpstr>
      <vt:lpstr>System Architecture</vt:lpstr>
      <vt:lpstr>Component Analysis</vt:lpstr>
      <vt:lpstr>What does the component do?</vt:lpstr>
      <vt:lpstr>What is the processing load?</vt:lpstr>
      <vt:lpstr>What are the inputs/ outputs?   Data formats?</vt:lpstr>
      <vt:lpstr>Are you responsible?</vt:lpstr>
      <vt:lpstr>For example…</vt:lpstr>
      <vt:lpstr>For example…</vt:lpstr>
      <vt:lpstr>Communications?   APIs?</vt:lpstr>
      <vt:lpstr>How will the system be used?</vt:lpstr>
      <vt:lpstr>If we look at myCourses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Architecture</dc:title>
  <dc:creator>Kal Rabb</dc:creator>
  <cp:lastModifiedBy>William Stumbo</cp:lastModifiedBy>
  <cp:revision>8</cp:revision>
  <dcterms:created xsi:type="dcterms:W3CDTF">2020-05-25T14:00:04Z</dcterms:created>
  <dcterms:modified xsi:type="dcterms:W3CDTF">2023-01-25T12:55:29Z</dcterms:modified>
</cp:coreProperties>
</file>